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49" r:id="rId2"/>
    <p:sldMasterId id="2147483650" r:id="rId3"/>
    <p:sldMasterId id="2147483684" r:id="rId4"/>
    <p:sldMasterId id="2147483697" r:id="rId5"/>
  </p:sldMasterIdLst>
  <p:notesMasterIdLst>
    <p:notesMasterId r:id="rId49"/>
  </p:notesMasterIdLst>
  <p:handoutMasterIdLst>
    <p:handoutMasterId r:id="rId50"/>
  </p:handoutMasterIdLst>
  <p:sldIdLst>
    <p:sldId id="256" r:id="rId6"/>
    <p:sldId id="317" r:id="rId7"/>
    <p:sldId id="351" r:id="rId8"/>
    <p:sldId id="318" r:id="rId9"/>
    <p:sldId id="319" r:id="rId10"/>
    <p:sldId id="322" r:id="rId11"/>
    <p:sldId id="326" r:id="rId12"/>
    <p:sldId id="343" r:id="rId13"/>
    <p:sldId id="348" r:id="rId14"/>
    <p:sldId id="329" r:id="rId15"/>
    <p:sldId id="330" r:id="rId16"/>
    <p:sldId id="331" r:id="rId17"/>
    <p:sldId id="311" r:id="rId18"/>
    <p:sldId id="339" r:id="rId19"/>
    <p:sldId id="258" r:id="rId20"/>
    <p:sldId id="259" r:id="rId21"/>
    <p:sldId id="263" r:id="rId22"/>
    <p:sldId id="264" r:id="rId23"/>
    <p:sldId id="267" r:id="rId24"/>
    <p:sldId id="307" r:id="rId25"/>
    <p:sldId id="308" r:id="rId26"/>
    <p:sldId id="270" r:id="rId27"/>
    <p:sldId id="273" r:id="rId28"/>
    <p:sldId id="309" r:id="rId29"/>
    <p:sldId id="310" r:id="rId30"/>
    <p:sldId id="276" r:id="rId31"/>
    <p:sldId id="340" r:id="rId32"/>
    <p:sldId id="341" r:id="rId33"/>
    <p:sldId id="342" r:id="rId34"/>
    <p:sldId id="281" r:id="rId35"/>
    <p:sldId id="344" r:id="rId36"/>
    <p:sldId id="286" r:id="rId37"/>
    <p:sldId id="290" r:id="rId38"/>
    <p:sldId id="282" r:id="rId39"/>
    <p:sldId id="304" r:id="rId40"/>
    <p:sldId id="306" r:id="rId41"/>
    <p:sldId id="292" r:id="rId42"/>
    <p:sldId id="293" r:id="rId43"/>
    <p:sldId id="294" r:id="rId44"/>
    <p:sldId id="295" r:id="rId45"/>
    <p:sldId id="346" r:id="rId46"/>
    <p:sldId id="347" r:id="rId47"/>
    <p:sldId id="345" r:id="rId48"/>
  </p:sldIdLst>
  <p:sldSz cx="12192000" cy="6858000"/>
  <p:notesSz cx="6858000" cy="91440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1pPr>
    <a:lvl2pPr marL="4572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2pPr>
    <a:lvl3pPr marL="9144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3pPr>
    <a:lvl4pPr marL="13716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4pPr>
    <a:lvl5pPr marL="1828800" algn="ctr" rtl="0" fontAlgn="base">
      <a:spcBef>
        <a:spcPct val="0"/>
      </a:spcBef>
      <a:spcAft>
        <a:spcPct val="0"/>
      </a:spcAft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5pPr>
    <a:lvl6pPr marL="22860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6pPr>
    <a:lvl7pPr marL="27432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7pPr>
    <a:lvl8pPr marL="32004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8pPr>
    <a:lvl9pPr marL="3657600" algn="l" defTabSz="457200" rtl="0" eaLnBrk="1" latinLnBrk="0" hangingPunct="1">
      <a:defRPr sz="4200" kern="1200">
        <a:solidFill>
          <a:srgbClr val="000000"/>
        </a:solidFill>
        <a:latin typeface="Gill Sans" charset="0"/>
        <a:ea typeface="ヒラギノ角ゴ ProN W3" charset="-128"/>
        <a:cs typeface="ヒラギノ角ゴ ProN W3" charset="-128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6D9"/>
    <a:srgbClr val="EDEBCF"/>
    <a:srgbClr val="D3F2D3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>
    <p:restoredLeft sz="15620"/>
    <p:restoredTop sz="94660"/>
  </p:normalViewPr>
  <p:slideViewPr>
    <p:cSldViewPr>
      <p:cViewPr varScale="1">
        <p:scale>
          <a:sx n="60" d="100"/>
          <a:sy n="60" d="100"/>
        </p:scale>
        <p:origin x="882" y="39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-45208"/>
    </p:cViewPr>
  </p:sorterViewPr>
  <p:notesViewPr>
    <p:cSldViewPr snapToGrid="0" snapToObjects="1">
      <p:cViewPr varScale="1">
        <p:scale>
          <a:sx n="65" d="100"/>
          <a:sy n="65" d="100"/>
        </p:scale>
        <p:origin x="3291" y="57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8" Type="http://schemas.openxmlformats.org/officeDocument/2006/relationships/slide" Target="slides/slide3.xml"/><Relationship Id="rId51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Macintosh%20HD:Users:droh:Google%20Drive:ics3:mountains:corei7mountain4x4.xlsx" TargetMode="External"/><Relationship Id="rId1" Type="http://schemas.openxmlformats.org/officeDocument/2006/relationships/themeOverride" Target="../theme/themeOverrid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view3D>
      <c:rotX val="15"/>
      <c:rotY val="45"/>
      <c:rAngAx val="0"/>
    </c:view3D>
    <c:floor>
      <c:thickness val="0"/>
      <c:spPr>
        <a:solidFill>
          <a:schemeClr val="bg1">
            <a:lumMod val="85000"/>
          </a:schemeClr>
        </a:solidFill>
      </c:spPr>
    </c:floor>
    <c:sideWall>
      <c:thickness val="0"/>
    </c:sideWall>
    <c:backWall>
      <c:thickness val="0"/>
    </c:backWall>
    <c:plotArea>
      <c:layout>
        <c:manualLayout>
          <c:layoutTarget val="inner"/>
          <c:xMode val="edge"/>
          <c:yMode val="edge"/>
          <c:x val="0.128498920968212"/>
          <c:y val="2.8386075383512899E-2"/>
          <c:w val="0.69976389617964396"/>
          <c:h val="0.921287118521949"/>
        </c:manualLayout>
      </c:layout>
      <c:surface3DChart>
        <c:wireframe val="0"/>
        <c:ser>
          <c:idx val="0"/>
          <c:order val="0"/>
          <c:tx>
            <c:strRef>
              <c:f>data!$A$2</c:f>
              <c:strCache>
                <c:ptCount val="1"/>
                <c:pt idx="0">
                  <c:v>128m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data!$B$2:$M$2</c:f>
              <c:numCache>
                <c:formatCode>General</c:formatCode>
                <c:ptCount val="12"/>
                <c:pt idx="0">
                  <c:v>8350</c:v>
                </c:pt>
                <c:pt idx="1">
                  <c:v>4750</c:v>
                </c:pt>
                <c:pt idx="2">
                  <c:v>3096</c:v>
                </c:pt>
                <c:pt idx="3">
                  <c:v>2286</c:v>
                </c:pt>
                <c:pt idx="4">
                  <c:v>1817</c:v>
                </c:pt>
                <c:pt idx="5">
                  <c:v>1512</c:v>
                </c:pt>
                <c:pt idx="6">
                  <c:v>1293</c:v>
                </c:pt>
                <c:pt idx="7">
                  <c:v>1131</c:v>
                </c:pt>
                <c:pt idx="8">
                  <c:v>1055</c:v>
                </c:pt>
                <c:pt idx="9">
                  <c:v>995</c:v>
                </c:pt>
                <c:pt idx="10">
                  <c:v>945</c:v>
                </c:pt>
                <c:pt idx="11">
                  <c:v>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BB-46FB-A89A-62C197B5205A}"/>
            </c:ext>
          </c:extLst>
        </c:ser>
        <c:ser>
          <c:idx val="1"/>
          <c:order val="1"/>
          <c:tx>
            <c:strRef>
              <c:f>data!$A$3</c:f>
              <c:strCache>
                <c:ptCount val="1"/>
                <c:pt idx="0">
                  <c:v>64m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data!$B$3:$M$3</c:f>
              <c:numCache>
                <c:formatCode>General</c:formatCode>
                <c:ptCount val="12"/>
                <c:pt idx="0">
                  <c:v>8352</c:v>
                </c:pt>
                <c:pt idx="1">
                  <c:v>4750</c:v>
                </c:pt>
                <c:pt idx="2">
                  <c:v>3092</c:v>
                </c:pt>
                <c:pt idx="3">
                  <c:v>2287</c:v>
                </c:pt>
                <c:pt idx="4">
                  <c:v>1816</c:v>
                </c:pt>
                <c:pt idx="5">
                  <c:v>1510</c:v>
                </c:pt>
                <c:pt idx="6">
                  <c:v>1291</c:v>
                </c:pt>
                <c:pt idx="7">
                  <c:v>1129</c:v>
                </c:pt>
                <c:pt idx="8">
                  <c:v>1051</c:v>
                </c:pt>
                <c:pt idx="9">
                  <c:v>989</c:v>
                </c:pt>
                <c:pt idx="10">
                  <c:v>938</c:v>
                </c:pt>
                <c:pt idx="11">
                  <c:v>894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9BB-46FB-A89A-62C197B5205A}"/>
            </c:ext>
          </c:extLst>
        </c:ser>
        <c:ser>
          <c:idx val="2"/>
          <c:order val="2"/>
          <c:tx>
            <c:strRef>
              <c:f>data!$A$4</c:f>
              <c:strCache>
                <c:ptCount val="1"/>
                <c:pt idx="0">
                  <c:v>32m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data!$B$4:$M$4</c:f>
              <c:numCache>
                <c:formatCode>General</c:formatCode>
                <c:ptCount val="12"/>
                <c:pt idx="0">
                  <c:v>8406</c:v>
                </c:pt>
                <c:pt idx="1">
                  <c:v>4787</c:v>
                </c:pt>
                <c:pt idx="2">
                  <c:v>3098</c:v>
                </c:pt>
                <c:pt idx="3">
                  <c:v>2289</c:v>
                </c:pt>
                <c:pt idx="4">
                  <c:v>1823</c:v>
                </c:pt>
                <c:pt idx="5">
                  <c:v>1512</c:v>
                </c:pt>
                <c:pt idx="6">
                  <c:v>1295</c:v>
                </c:pt>
                <c:pt idx="7">
                  <c:v>1133</c:v>
                </c:pt>
                <c:pt idx="8">
                  <c:v>1052</c:v>
                </c:pt>
                <c:pt idx="9">
                  <c:v>989</c:v>
                </c:pt>
                <c:pt idx="10">
                  <c:v>938</c:v>
                </c:pt>
                <c:pt idx="11">
                  <c:v>892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9BB-46FB-A89A-62C197B5205A}"/>
            </c:ext>
          </c:extLst>
        </c:ser>
        <c:ser>
          <c:idx val="3"/>
          <c:order val="3"/>
          <c:tx>
            <c:strRef>
              <c:f>data!$A$5</c:f>
              <c:strCache>
                <c:ptCount val="1"/>
                <c:pt idx="0">
                  <c:v>16m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data!$B$5:$M$5</c:f>
              <c:numCache>
                <c:formatCode>General</c:formatCode>
                <c:ptCount val="12"/>
                <c:pt idx="0">
                  <c:v>8556</c:v>
                </c:pt>
                <c:pt idx="1">
                  <c:v>4990</c:v>
                </c:pt>
                <c:pt idx="2">
                  <c:v>3204</c:v>
                </c:pt>
                <c:pt idx="3">
                  <c:v>2376</c:v>
                </c:pt>
                <c:pt idx="4">
                  <c:v>1891</c:v>
                </c:pt>
                <c:pt idx="5">
                  <c:v>1579</c:v>
                </c:pt>
                <c:pt idx="6">
                  <c:v>1356</c:v>
                </c:pt>
                <c:pt idx="7">
                  <c:v>1198</c:v>
                </c:pt>
                <c:pt idx="8">
                  <c:v>1127</c:v>
                </c:pt>
                <c:pt idx="9">
                  <c:v>1070</c:v>
                </c:pt>
                <c:pt idx="10">
                  <c:v>1028</c:v>
                </c:pt>
                <c:pt idx="11">
                  <c:v>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9BB-46FB-A89A-62C197B5205A}"/>
            </c:ext>
          </c:extLst>
        </c:ser>
        <c:ser>
          <c:idx val="4"/>
          <c:order val="4"/>
          <c:tx>
            <c:strRef>
              <c:f>data!$A$6</c:f>
              <c:strCache>
                <c:ptCount val="1"/>
                <c:pt idx="0">
                  <c:v>8m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data!$B$6:$M$6</c:f>
              <c:numCache>
                <c:formatCode>General</c:formatCode>
                <c:ptCount val="12"/>
                <c:pt idx="0">
                  <c:v>8998</c:v>
                </c:pt>
                <c:pt idx="1">
                  <c:v>5447</c:v>
                </c:pt>
                <c:pt idx="2">
                  <c:v>3570</c:v>
                </c:pt>
                <c:pt idx="3">
                  <c:v>2643</c:v>
                </c:pt>
                <c:pt idx="4">
                  <c:v>2104</c:v>
                </c:pt>
                <c:pt idx="5">
                  <c:v>1743</c:v>
                </c:pt>
                <c:pt idx="6">
                  <c:v>1477</c:v>
                </c:pt>
                <c:pt idx="7">
                  <c:v>1300</c:v>
                </c:pt>
                <c:pt idx="8">
                  <c:v>1217</c:v>
                </c:pt>
                <c:pt idx="9">
                  <c:v>1158</c:v>
                </c:pt>
                <c:pt idx="10">
                  <c:v>1128</c:v>
                </c:pt>
                <c:pt idx="11">
                  <c:v>1096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9BB-46FB-A89A-62C197B5205A}"/>
            </c:ext>
          </c:extLst>
        </c:ser>
        <c:ser>
          <c:idx val="5"/>
          <c:order val="5"/>
          <c:tx>
            <c:strRef>
              <c:f>data!$A$7</c:f>
              <c:strCache>
                <c:ptCount val="1"/>
                <c:pt idx="0">
                  <c:v>4m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data!$B$7:$M$7</c:f>
              <c:numCache>
                <c:formatCode>General</c:formatCode>
                <c:ptCount val="12"/>
                <c:pt idx="0">
                  <c:v>11494</c:v>
                </c:pt>
                <c:pt idx="1">
                  <c:v>7921</c:v>
                </c:pt>
                <c:pt idx="2">
                  <c:v>5664</c:v>
                </c:pt>
                <c:pt idx="3">
                  <c:v>4319</c:v>
                </c:pt>
                <c:pt idx="4">
                  <c:v>3524</c:v>
                </c:pt>
                <c:pt idx="5">
                  <c:v>2991</c:v>
                </c:pt>
                <c:pt idx="6">
                  <c:v>2592</c:v>
                </c:pt>
                <c:pt idx="7">
                  <c:v>2298</c:v>
                </c:pt>
                <c:pt idx="8">
                  <c:v>2208</c:v>
                </c:pt>
                <c:pt idx="9">
                  <c:v>2148</c:v>
                </c:pt>
                <c:pt idx="10">
                  <c:v>2117</c:v>
                </c:pt>
                <c:pt idx="11">
                  <c:v>2077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69BB-46FB-A89A-62C197B5205A}"/>
            </c:ext>
          </c:extLst>
        </c:ser>
        <c:ser>
          <c:idx val="6"/>
          <c:order val="6"/>
          <c:tx>
            <c:strRef>
              <c:f>data!$A$8</c:f>
              <c:strCache>
                <c:ptCount val="1"/>
                <c:pt idx="0">
                  <c:v>2m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data!$B$8:$M$8</c:f>
              <c:numCache>
                <c:formatCode>General</c:formatCode>
                <c:ptCount val="12"/>
                <c:pt idx="0">
                  <c:v>12297</c:v>
                </c:pt>
                <c:pt idx="1">
                  <c:v>8417</c:v>
                </c:pt>
                <c:pt idx="2">
                  <c:v>5940</c:v>
                </c:pt>
                <c:pt idx="3">
                  <c:v>4573</c:v>
                </c:pt>
                <c:pt idx="4">
                  <c:v>3734</c:v>
                </c:pt>
                <c:pt idx="5">
                  <c:v>3174</c:v>
                </c:pt>
                <c:pt idx="6">
                  <c:v>2763</c:v>
                </c:pt>
                <c:pt idx="7">
                  <c:v>2446</c:v>
                </c:pt>
                <c:pt idx="8">
                  <c:v>2349</c:v>
                </c:pt>
                <c:pt idx="9">
                  <c:v>2272</c:v>
                </c:pt>
                <c:pt idx="10">
                  <c:v>2213</c:v>
                </c:pt>
                <c:pt idx="11">
                  <c:v>2160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9BB-46FB-A89A-62C197B5205A}"/>
            </c:ext>
          </c:extLst>
        </c:ser>
        <c:ser>
          <c:idx val="7"/>
          <c:order val="7"/>
          <c:tx>
            <c:strRef>
              <c:f>data!$A$9</c:f>
              <c:strCache>
                <c:ptCount val="1"/>
                <c:pt idx="0">
                  <c:v>1024k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data!$B$9:$M$9</c:f>
              <c:numCache>
                <c:formatCode>General</c:formatCode>
                <c:ptCount val="12"/>
                <c:pt idx="0">
                  <c:v>12422</c:v>
                </c:pt>
                <c:pt idx="1">
                  <c:v>8398</c:v>
                </c:pt>
                <c:pt idx="2">
                  <c:v>5971</c:v>
                </c:pt>
                <c:pt idx="3">
                  <c:v>4569</c:v>
                </c:pt>
                <c:pt idx="4">
                  <c:v>3740</c:v>
                </c:pt>
                <c:pt idx="5">
                  <c:v>3172</c:v>
                </c:pt>
                <c:pt idx="6">
                  <c:v>2756</c:v>
                </c:pt>
                <c:pt idx="7">
                  <c:v>2446</c:v>
                </c:pt>
                <c:pt idx="8">
                  <c:v>2351</c:v>
                </c:pt>
                <c:pt idx="9">
                  <c:v>2271</c:v>
                </c:pt>
                <c:pt idx="10">
                  <c:v>2209</c:v>
                </c:pt>
                <c:pt idx="11">
                  <c:v>2162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7-69BB-46FB-A89A-62C197B5205A}"/>
            </c:ext>
          </c:extLst>
        </c:ser>
        <c:ser>
          <c:idx val="8"/>
          <c:order val="8"/>
          <c:tx>
            <c:strRef>
              <c:f>data!$A$10</c:f>
              <c:strCache>
                <c:ptCount val="1"/>
                <c:pt idx="0">
                  <c:v>512k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data!$B$10:$M$10</c:f>
              <c:numCache>
                <c:formatCode>General</c:formatCode>
                <c:ptCount val="12"/>
                <c:pt idx="0">
                  <c:v>12432</c:v>
                </c:pt>
                <c:pt idx="1">
                  <c:v>8472</c:v>
                </c:pt>
                <c:pt idx="2">
                  <c:v>5950</c:v>
                </c:pt>
                <c:pt idx="3">
                  <c:v>4573</c:v>
                </c:pt>
                <c:pt idx="4">
                  <c:v>3726</c:v>
                </c:pt>
                <c:pt idx="5">
                  <c:v>3165</c:v>
                </c:pt>
                <c:pt idx="6">
                  <c:v>2758</c:v>
                </c:pt>
                <c:pt idx="7">
                  <c:v>2447</c:v>
                </c:pt>
                <c:pt idx="8">
                  <c:v>2341</c:v>
                </c:pt>
                <c:pt idx="9">
                  <c:v>2267</c:v>
                </c:pt>
                <c:pt idx="10">
                  <c:v>2210</c:v>
                </c:pt>
                <c:pt idx="11">
                  <c:v>2162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9BB-46FB-A89A-62C197B5205A}"/>
            </c:ext>
          </c:extLst>
        </c:ser>
        <c:ser>
          <c:idx val="9"/>
          <c:order val="9"/>
          <c:tx>
            <c:strRef>
              <c:f>data!$A$11</c:f>
              <c:strCache>
                <c:ptCount val="1"/>
                <c:pt idx="0">
                  <c:v>256k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data!$B$11:$M$11</c:f>
              <c:numCache>
                <c:formatCode>General</c:formatCode>
                <c:ptCount val="12"/>
                <c:pt idx="0">
                  <c:v>12564</c:v>
                </c:pt>
                <c:pt idx="1">
                  <c:v>10037</c:v>
                </c:pt>
                <c:pt idx="2">
                  <c:v>8679</c:v>
                </c:pt>
                <c:pt idx="3">
                  <c:v>7175</c:v>
                </c:pt>
                <c:pt idx="4">
                  <c:v>5915</c:v>
                </c:pt>
                <c:pt idx="5">
                  <c:v>5022</c:v>
                </c:pt>
                <c:pt idx="6">
                  <c:v>4345</c:v>
                </c:pt>
                <c:pt idx="7">
                  <c:v>3856</c:v>
                </c:pt>
                <c:pt idx="8">
                  <c:v>3895</c:v>
                </c:pt>
                <c:pt idx="9">
                  <c:v>3981</c:v>
                </c:pt>
                <c:pt idx="10">
                  <c:v>4001</c:v>
                </c:pt>
                <c:pt idx="11">
                  <c:v>4404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69BB-46FB-A89A-62C197B5205A}"/>
            </c:ext>
          </c:extLst>
        </c:ser>
        <c:ser>
          <c:idx val="10"/>
          <c:order val="10"/>
          <c:tx>
            <c:strRef>
              <c:f>data!$A$12</c:f>
              <c:strCache>
                <c:ptCount val="1"/>
                <c:pt idx="0">
                  <c:v>128k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data!$B$12:$M$12</c:f>
              <c:numCache>
                <c:formatCode>General</c:formatCode>
                <c:ptCount val="12"/>
                <c:pt idx="0">
                  <c:v>12711</c:v>
                </c:pt>
                <c:pt idx="1">
                  <c:v>10750</c:v>
                </c:pt>
                <c:pt idx="2">
                  <c:v>10271</c:v>
                </c:pt>
                <c:pt idx="3">
                  <c:v>8649</c:v>
                </c:pt>
                <c:pt idx="4">
                  <c:v>7525</c:v>
                </c:pt>
                <c:pt idx="5">
                  <c:v>6374</c:v>
                </c:pt>
                <c:pt idx="6">
                  <c:v>5482</c:v>
                </c:pt>
                <c:pt idx="7">
                  <c:v>4854</c:v>
                </c:pt>
                <c:pt idx="8">
                  <c:v>4901</c:v>
                </c:pt>
                <c:pt idx="9">
                  <c:v>4933</c:v>
                </c:pt>
                <c:pt idx="10">
                  <c:v>4917</c:v>
                </c:pt>
                <c:pt idx="11">
                  <c:v>4924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9BB-46FB-A89A-62C197B5205A}"/>
            </c:ext>
          </c:extLst>
        </c:ser>
        <c:ser>
          <c:idx val="11"/>
          <c:order val="11"/>
          <c:tx>
            <c:strRef>
              <c:f>data!$A$13</c:f>
              <c:strCache>
                <c:ptCount val="1"/>
                <c:pt idx="0">
                  <c:v>64k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data!$B$13:$M$13</c:f>
              <c:numCache>
                <c:formatCode>General</c:formatCode>
                <c:ptCount val="12"/>
                <c:pt idx="0">
                  <c:v>12687</c:v>
                </c:pt>
                <c:pt idx="1">
                  <c:v>10689</c:v>
                </c:pt>
                <c:pt idx="2">
                  <c:v>10208</c:v>
                </c:pt>
                <c:pt idx="3">
                  <c:v>8768</c:v>
                </c:pt>
                <c:pt idx="4">
                  <c:v>7570</c:v>
                </c:pt>
                <c:pt idx="5">
                  <c:v>6352</c:v>
                </c:pt>
                <c:pt idx="6">
                  <c:v>5460</c:v>
                </c:pt>
                <c:pt idx="7">
                  <c:v>4830</c:v>
                </c:pt>
                <c:pt idx="8">
                  <c:v>4885</c:v>
                </c:pt>
                <c:pt idx="9">
                  <c:v>4885</c:v>
                </c:pt>
                <c:pt idx="10">
                  <c:v>4823</c:v>
                </c:pt>
                <c:pt idx="11">
                  <c:v>4868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69BB-46FB-A89A-62C197B5205A}"/>
            </c:ext>
          </c:extLst>
        </c:ser>
        <c:ser>
          <c:idx val="12"/>
          <c:order val="12"/>
          <c:tx>
            <c:strRef>
              <c:f>data!$A$14</c:f>
              <c:strCache>
                <c:ptCount val="1"/>
                <c:pt idx="0">
                  <c:v>32k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data!$B$14:$M$14</c:f>
              <c:numCache>
                <c:formatCode>General</c:formatCode>
                <c:ptCount val="12"/>
                <c:pt idx="0">
                  <c:v>14101</c:v>
                </c:pt>
                <c:pt idx="1">
                  <c:v>13686</c:v>
                </c:pt>
                <c:pt idx="2">
                  <c:v>13524</c:v>
                </c:pt>
                <c:pt idx="3">
                  <c:v>13092</c:v>
                </c:pt>
                <c:pt idx="4">
                  <c:v>13144</c:v>
                </c:pt>
                <c:pt idx="5">
                  <c:v>12771</c:v>
                </c:pt>
                <c:pt idx="6">
                  <c:v>12783</c:v>
                </c:pt>
                <c:pt idx="7">
                  <c:v>12466</c:v>
                </c:pt>
                <c:pt idx="8">
                  <c:v>12230</c:v>
                </c:pt>
                <c:pt idx="9">
                  <c:v>12716</c:v>
                </c:pt>
                <c:pt idx="10">
                  <c:v>12238</c:v>
                </c:pt>
                <c:pt idx="11">
                  <c:v>12409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69BB-46FB-A89A-62C197B5205A}"/>
            </c:ext>
          </c:extLst>
        </c:ser>
        <c:ser>
          <c:idx val="13"/>
          <c:order val="13"/>
          <c:tx>
            <c:strRef>
              <c:f>data!$A$15</c:f>
              <c:strCache>
                <c:ptCount val="1"/>
                <c:pt idx="0">
                  <c:v>16k</c:v>
                </c:pt>
              </c:strCache>
            </c:strRef>
          </c:tx>
          <c:cat>
            <c:strRef>
              <c:f>data!$B$1:$M$1</c:f>
              <c:strCache>
                <c:ptCount val="11"/>
                <c:pt idx="0">
                  <c:v>s1</c:v>
                </c:pt>
                <c:pt idx="1">
                  <c:v>s2</c:v>
                </c:pt>
                <c:pt idx="2">
                  <c:v>s3</c:v>
                </c:pt>
                <c:pt idx="3">
                  <c:v>s4</c:v>
                </c:pt>
                <c:pt idx="4">
                  <c:v>s5</c:v>
                </c:pt>
                <c:pt idx="5">
                  <c:v>s6</c:v>
                </c:pt>
                <c:pt idx="6">
                  <c:v>s7</c:v>
                </c:pt>
                <c:pt idx="7">
                  <c:v>s8</c:v>
                </c:pt>
                <c:pt idx="8">
                  <c:v>s9</c:v>
                </c:pt>
                <c:pt idx="9">
                  <c:v>s10</c:v>
                </c:pt>
                <c:pt idx="10">
                  <c:v>s11</c:v>
                </c:pt>
              </c:strCache>
            </c:strRef>
          </c:cat>
          <c:val>
            <c:numRef>
              <c:f>data!$B$15:$M$15</c:f>
              <c:numCache>
                <c:formatCode>General</c:formatCode>
                <c:ptCount val="12"/>
                <c:pt idx="0">
                  <c:v>13958</c:v>
                </c:pt>
                <c:pt idx="1">
                  <c:v>13986</c:v>
                </c:pt>
                <c:pt idx="2">
                  <c:v>13366</c:v>
                </c:pt>
                <c:pt idx="3">
                  <c:v>13033</c:v>
                </c:pt>
                <c:pt idx="4">
                  <c:v>12835</c:v>
                </c:pt>
                <c:pt idx="5">
                  <c:v>12409</c:v>
                </c:pt>
                <c:pt idx="6">
                  <c:v>11784</c:v>
                </c:pt>
                <c:pt idx="7">
                  <c:v>10833</c:v>
                </c:pt>
                <c:pt idx="8">
                  <c:v>10414</c:v>
                </c:pt>
                <c:pt idx="9">
                  <c:v>11543</c:v>
                </c:pt>
                <c:pt idx="10">
                  <c:v>10857</c:v>
                </c:pt>
                <c:pt idx="11">
                  <c:v>10129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69BB-46FB-A89A-62C197B5205A}"/>
            </c:ext>
          </c:extLst>
        </c:ser>
        <c:bandFmts/>
        <c:axId val="-2123527512"/>
        <c:axId val="-2123556824"/>
        <c:axId val="-2123569992"/>
      </c:surface3DChart>
      <c:catAx>
        <c:axId val="-212352751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200">
                    <a:latin typeface="Arial"/>
                  </a:defRPr>
                </a:pPr>
                <a:r>
                  <a:rPr lang="zh-CN" altLang="en-US" sz="1200">
                    <a:latin typeface="Arial"/>
                  </a:rPr>
                  <a:t>步幅</a:t>
                </a:r>
                <a:r>
                  <a:rPr lang="en-US" sz="1200">
                    <a:latin typeface="Arial"/>
                  </a:rPr>
                  <a:t> (x8 bytes)</a:t>
                </a:r>
              </a:p>
            </c:rich>
          </c:tx>
          <c:layout>
            <c:manualLayout>
              <c:xMode val="edge"/>
              <c:yMode val="edge"/>
              <c:x val="0.13657770709015099"/>
              <c:y val="0.84909405264439197"/>
            </c:manualLayout>
          </c:layout>
          <c:overlay val="0"/>
        </c:title>
        <c:numFmt formatCode="General" sourceLinked="0"/>
        <c:majorTickMark val="out"/>
        <c:minorTickMark val="none"/>
        <c:tickLblPos val="nextTo"/>
        <c:txPr>
          <a:bodyPr rot="0" vert="horz" anchor="b" anchorCtr="1"/>
          <a:lstStyle/>
          <a:p>
            <a:pPr>
              <a:defRPr sz="1200">
                <a:latin typeface="Arial"/>
              </a:defRPr>
            </a:pPr>
            <a:endParaRPr lang="zh-CN"/>
          </a:p>
        </c:txPr>
        <c:crossAx val="-2123556824"/>
        <c:crosses val="autoZero"/>
        <c:auto val="1"/>
        <c:lblAlgn val="ctr"/>
        <c:lblOffset val="100"/>
        <c:noMultiLvlLbl val="0"/>
      </c:catAx>
      <c:valAx>
        <c:axId val="-2123556824"/>
        <c:scaling>
          <c:orientation val="minMax"/>
          <c:max val="17000"/>
          <c:min val="0"/>
        </c:scaling>
        <c:delete val="0"/>
        <c:axPos val="l"/>
        <c:majorGridlines/>
        <c:title>
          <c:tx>
            <c:rich>
              <a:bodyPr rot="-540000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zh-CN" altLang="en-US" sz="1200">
                    <a:latin typeface="Arial"/>
                  </a:rPr>
                  <a:t>读吞吐量</a:t>
                </a:r>
                <a:r>
                  <a:rPr lang="en-US" sz="1200">
                    <a:latin typeface="Arial"/>
                  </a:rPr>
                  <a:t>(MB/s)</a:t>
                </a:r>
              </a:p>
              <a:p>
                <a:pPr>
                  <a:defRPr sz="1200">
                    <a:latin typeface="Arial"/>
                  </a:defRPr>
                </a:pPr>
                <a:endParaRPr lang="en-US" sz="1200">
                  <a:latin typeface="Arial"/>
                </a:endParaRPr>
              </a:p>
            </c:rich>
          </c:tx>
          <c:layout>
            <c:manualLayout>
              <c:xMode val="edge"/>
              <c:yMode val="edge"/>
              <c:x val="2.9427050902444098E-2"/>
              <c:y val="0.26170156211100198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200">
                <a:latin typeface="Arial"/>
              </a:defRPr>
            </a:pPr>
            <a:endParaRPr lang="zh-CN"/>
          </a:p>
        </c:txPr>
        <c:crossAx val="-2123527512"/>
        <c:crosses val="autoZero"/>
        <c:crossBetween val="midCat"/>
        <c:majorUnit val="2000"/>
        <c:minorUnit val="500"/>
      </c:valAx>
      <c:serAx>
        <c:axId val="-2123569992"/>
        <c:scaling>
          <c:orientation val="minMax"/>
        </c:scaling>
        <c:delete val="0"/>
        <c:axPos val="b"/>
        <c:title>
          <c:tx>
            <c:rich>
              <a:bodyPr rot="0" vert="horz"/>
              <a:lstStyle/>
              <a:p>
                <a:pPr>
                  <a:defRPr sz="1200">
                    <a:latin typeface="Arial"/>
                  </a:defRPr>
                </a:pPr>
                <a:r>
                  <a:rPr lang="en-US" sz="1200">
                    <a:latin typeface="Arial"/>
                  </a:rPr>
                  <a:t>Size (bytes)</a:t>
                </a:r>
              </a:p>
            </c:rich>
          </c:tx>
          <c:layout>
            <c:manualLayout>
              <c:xMode val="edge"/>
              <c:yMode val="edge"/>
              <c:x val="0.64497276173811602"/>
              <c:y val="0.855644760091263"/>
            </c:manualLayout>
          </c:layout>
          <c:overlay val="0"/>
        </c:title>
        <c:majorTickMark val="out"/>
        <c:minorTickMark val="none"/>
        <c:tickLblPos val="nextTo"/>
        <c:txPr>
          <a:bodyPr rot="0" vert="horz" lIns="2">
            <a:spAutoFit/>
          </a:bodyPr>
          <a:lstStyle/>
          <a:p>
            <a:pPr>
              <a:defRPr sz="1200">
                <a:latin typeface="Arial"/>
              </a:defRPr>
            </a:pPr>
            <a:endParaRPr lang="zh-CN"/>
          </a:p>
        </c:txPr>
        <c:crossAx val="-2123556824"/>
        <c:crosses val="autoZero"/>
        <c:tickLblSkip val="2"/>
        <c:tickMarkSkip val="1"/>
      </c:serAx>
    </c:plotArea>
    <c:plotVisOnly val="1"/>
    <c:dispBlanksAs val="zero"/>
    <c:showDLblsOverMax val="0"/>
  </c:chart>
  <c:spPr>
    <a:ln w="9525">
      <a:noFill/>
    </a:ln>
  </c:spPr>
  <c:externalData r:id="rId2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CFFC39-3AF6-8048-8D2D-0B9CBEDA9E0F}" type="datetimeFigureOut">
              <a:rPr lang="en-US" smtClean="0"/>
              <a:pPr/>
              <a:t>2/21/2023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1F6DB-D364-0A40-9E0D-3DD3F1C3C9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1868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jpg>
</file>

<file path=ppt/media/image2.jpeg>
</file>

<file path=ppt/media/image3.jpeg>
</file>

<file path=ppt/media/image4.jpeg>
</file>

<file path=ppt/media/image5.jpeg>
</file>

<file path=ppt/media/image6.jpeg>
</file>

<file path=ppt/media/image7.gif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5362" name="Rectangle 2"/>
          <p:cNvSpPr>
            <a:spLocks noGrp="1" noChangeArrowheads="1"/>
          </p:cNvSpPr>
          <p:nvPr>
            <p:ph type="body" sz="quarter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8751829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ＭＳ Ｐゴシック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ＭＳ Ｐゴシック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ＭＳ Ｐゴシック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Gill Sans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350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5146B27-1064-40C2-9889-87948348B57A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pPr marL="0" marR="0" lvl="0" indent="0" algn="r" defTabSz="93503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 charset="-122"/>
              <a:cs typeface="+mn-cs"/>
            </a:endParaRPr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zh-CN">
              <a:latin typeface="Arial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26740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1pPr>
            <a:lvl2pPr marL="742950" indent="-285750"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2pPr>
            <a:lvl3pPr marL="1143000" indent="-228600"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3pPr>
            <a:lvl4pPr marL="1600200" indent="-228600"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4pPr>
            <a:lvl5pPr marL="2057400" indent="-228600"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  <a:ea typeface="ＭＳ Ｐゴシック" pitchFamily="34" charset="-128"/>
              </a:defRPr>
            </a:lvl9pPr>
          </a:lstStyle>
          <a:p>
            <a:pPr marL="0" marR="0" lvl="0" indent="0" algn="r" defTabSz="935038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767C93D-64C9-4204-95B9-E70D44D47758}" type="slidenum">
              <a:rPr kumimoji="0" lang="en-US" altLang="zh-CN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charset="0"/>
                <a:ea typeface="宋体" charset="-122"/>
                <a:cs typeface="+mn-cs"/>
              </a:rPr>
              <a:pPr marL="0" marR="0" lvl="0" indent="0" algn="r" defTabSz="935038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altLang="zh-CN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charset="0"/>
              <a:ea typeface="宋体" charset="-122"/>
              <a:cs typeface="+mn-cs"/>
            </a:endParaRPr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0660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altLang="zh-CN">
              <a:latin typeface="Arial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37383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97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1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6800" y="998538"/>
            <a:ext cx="2590800" cy="58594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4400" y="998538"/>
            <a:ext cx="7569200" cy="58594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 userDrawn="1"/>
        </p:nvSpPr>
        <p:spPr>
          <a:xfrm>
            <a:off x="0" y="6641069"/>
            <a:ext cx="6096000" cy="20005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sz="7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0" y="1397000"/>
            <a:ext cx="5486400" cy="5435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397000"/>
            <a:ext cx="5486400" cy="5435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文本框 2"/>
          <p:cNvSpPr txBox="1"/>
          <p:nvPr userDrawn="1"/>
        </p:nvSpPr>
        <p:spPr>
          <a:xfrm>
            <a:off x="0" y="6457890"/>
            <a:ext cx="670560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sz="2000" dirty="0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0" y="6519446"/>
            <a:ext cx="599440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sz="1600" dirty="0"/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90000" y="254000"/>
            <a:ext cx="2794000" cy="6578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0" y="254000"/>
            <a:ext cx="8178800" cy="6578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07451" y="50801"/>
            <a:ext cx="2774949" cy="60753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6251" y="50801"/>
            <a:ext cx="8128000" cy="60753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12"/>
          <p:cNvSpPr>
            <a:spLocks noChangeShapeType="1"/>
          </p:cNvSpPr>
          <p:nvPr/>
        </p:nvSpPr>
        <p:spPr bwMode="auto">
          <a:xfrm>
            <a:off x="0" y="3962400"/>
            <a:ext cx="121920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lIns="86179" tIns="42333" rIns="86179" bIns="42333" anchor="ctr"/>
          <a:lstStyle/>
          <a:p>
            <a:pPr>
              <a:defRPr/>
            </a:pPr>
            <a:endParaRPr lang="zh-CN" altLang="en-US" sz="4000">
              <a:latin typeface="Arial" charset="0"/>
              <a:ea typeface="黑体" pitchFamily="2" charset="-122"/>
            </a:endParaRP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7138207" y="-9525"/>
            <a:ext cx="0" cy="4732338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lIns="87690" tIns="0" rIns="87690" bIns="0" anchor="ctr"/>
          <a:lstStyle/>
          <a:p>
            <a:pPr>
              <a:defRPr/>
            </a:pPr>
            <a:endParaRPr lang="zh-CN" altLang="en-US" sz="4000">
              <a:latin typeface="Arial" charset="0"/>
              <a:ea typeface="黑体" pitchFamily="2" charset="-122"/>
            </a:endParaRPr>
          </a:p>
        </p:txBody>
      </p:sp>
      <p:sp>
        <p:nvSpPr>
          <p:cNvPr id="6" name="Line 8"/>
          <p:cNvSpPr>
            <a:spLocks noChangeShapeType="1"/>
          </p:cNvSpPr>
          <p:nvPr/>
        </p:nvSpPr>
        <p:spPr bwMode="auto">
          <a:xfrm flipV="1">
            <a:off x="11169953" y="3962400"/>
            <a:ext cx="0" cy="763588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lIns="87690" tIns="0" rIns="87690" bIns="0" anchor="ctr"/>
          <a:lstStyle/>
          <a:p>
            <a:pPr>
              <a:defRPr/>
            </a:pPr>
            <a:endParaRPr lang="zh-CN" altLang="en-US" sz="4000">
              <a:latin typeface="Arial" charset="0"/>
              <a:ea typeface="黑体" pitchFamily="2" charset="-122"/>
            </a:endParaRPr>
          </a:p>
        </p:txBody>
      </p:sp>
      <p:sp>
        <p:nvSpPr>
          <p:cNvPr id="7" name="Rectangle 15"/>
          <p:cNvSpPr>
            <a:spLocks noChangeArrowheads="1"/>
          </p:cNvSpPr>
          <p:nvPr userDrawn="1"/>
        </p:nvSpPr>
        <p:spPr bwMode="auto">
          <a:xfrm>
            <a:off x="2439207" y="3962400"/>
            <a:ext cx="2336397" cy="762000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lIns="87690" tIns="0" rIns="87690" bIns="0" anchor="ctr"/>
          <a:lstStyle/>
          <a:p>
            <a:pPr>
              <a:defRPr/>
            </a:pPr>
            <a:endParaRPr lang="zh-CN" altLang="en-US" sz="4000">
              <a:latin typeface="Arial" charset="0"/>
              <a:ea typeface="黑体" pitchFamily="2" charset="-122"/>
            </a:endParaRPr>
          </a:p>
        </p:txBody>
      </p:sp>
      <p:sp>
        <p:nvSpPr>
          <p:cNvPr id="8" name="Line 7"/>
          <p:cNvSpPr>
            <a:spLocks noChangeShapeType="1"/>
          </p:cNvSpPr>
          <p:nvPr/>
        </p:nvSpPr>
        <p:spPr bwMode="auto">
          <a:xfrm>
            <a:off x="0" y="4724400"/>
            <a:ext cx="12192000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lIns="86179" tIns="42333" rIns="86179" bIns="42333" anchor="ctr"/>
          <a:lstStyle/>
          <a:p>
            <a:pPr>
              <a:defRPr/>
            </a:pPr>
            <a:endParaRPr lang="zh-CN" altLang="en-US" sz="4000">
              <a:latin typeface="Arial" charset="0"/>
              <a:ea typeface="黑体" pitchFamily="2" charset="-122"/>
            </a:endParaRPr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 flipV="1">
            <a:off x="314476" y="-19050"/>
            <a:ext cx="0" cy="4740275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lIns="87690" tIns="0" rIns="87690" bIns="0" anchor="ctr"/>
          <a:lstStyle/>
          <a:p>
            <a:pPr>
              <a:defRPr/>
            </a:pPr>
            <a:endParaRPr lang="zh-CN" altLang="en-US" sz="4000">
              <a:latin typeface="Arial" charset="0"/>
              <a:ea typeface="黑体" pitchFamily="2" charset="-122"/>
            </a:endParaRPr>
          </a:p>
        </p:txBody>
      </p:sp>
      <p:sp>
        <p:nvSpPr>
          <p:cNvPr id="10" name="Line 11"/>
          <p:cNvSpPr>
            <a:spLocks noChangeShapeType="1"/>
          </p:cNvSpPr>
          <p:nvPr/>
        </p:nvSpPr>
        <p:spPr bwMode="auto">
          <a:xfrm>
            <a:off x="8736793" y="3962400"/>
            <a:ext cx="0" cy="289560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lIns="86179" tIns="42333" rIns="86179" bIns="42333" anchor="ctr"/>
          <a:lstStyle/>
          <a:p>
            <a:pPr>
              <a:defRPr/>
            </a:pPr>
            <a:endParaRPr lang="zh-CN" altLang="en-US" sz="4000">
              <a:latin typeface="Arial" charset="0"/>
              <a:ea typeface="黑体" pitchFamily="2" charset="-122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4775605" y="2133602"/>
            <a:ext cx="2354540" cy="2587625"/>
          </a:xfrm>
          <a:prstGeom prst="rect">
            <a:avLst/>
          </a:prstGeom>
          <a:noFill/>
          <a:ln w="19050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wrap="none" lIns="87690" tIns="0" rIns="87690" bIns="0" anchor="ctr"/>
          <a:lstStyle/>
          <a:p>
            <a:pPr algn="ctr">
              <a:defRPr/>
            </a:pPr>
            <a:endParaRPr lang="de-CH" altLang="sv-SE" sz="1524">
              <a:latin typeface="Arial" charset="0"/>
              <a:ea typeface="黑体" pitchFamily="2" charset="-122"/>
            </a:endParaRPr>
          </a:p>
        </p:txBody>
      </p:sp>
      <p:pic>
        <p:nvPicPr>
          <p:cNvPr id="12" name="Picture 43" descr="0000000000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4602239" y="2095500"/>
            <a:ext cx="2521856" cy="2647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46" descr="电机楼广场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314477" y="3962402"/>
            <a:ext cx="2604508" cy="777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47" descr="200432640777470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8708571" y="3962402"/>
            <a:ext cx="1298223" cy="766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48" descr="200432844014280"/>
          <p:cNvPicPr>
            <a:picLocks noChangeAspect="1" noChangeArrowheads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9918095" y="3962402"/>
            <a:ext cx="1298223" cy="766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Picture 49" descr="HIT"/>
          <p:cNvPicPr>
            <a:picLocks noChangeAspect="1" noChangeArrowheads="1"/>
          </p:cNvPicPr>
          <p:nvPr userDrawn="1"/>
        </p:nvPicPr>
        <p:blipFill>
          <a:blip r:embed="rId6"/>
          <a:srcRect/>
          <a:stretch>
            <a:fillRect/>
          </a:stretch>
        </p:blipFill>
        <p:spPr bwMode="auto">
          <a:xfrm>
            <a:off x="10067270" y="5826125"/>
            <a:ext cx="1185333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099" name="Rectangle 3"/>
          <p:cNvSpPr>
            <a:spLocks noGrp="1" noChangeArrowheads="1"/>
          </p:cNvSpPr>
          <p:nvPr>
            <p:ph type="ctrTitle"/>
          </p:nvPr>
        </p:nvSpPr>
        <p:spPr>
          <a:xfrm>
            <a:off x="7406318" y="2057400"/>
            <a:ext cx="4176889" cy="1524000"/>
          </a:xfrm>
        </p:spPr>
        <p:txBody>
          <a:bodyPr anchor="t"/>
          <a:lstStyle>
            <a:lvl1pPr>
              <a:defRPr sz="1905"/>
            </a:lvl1pPr>
          </a:lstStyle>
          <a:p>
            <a:r>
              <a:rPr lang="en-US" altLang="sv-SE"/>
              <a:t>Click to edit Master title style</a:t>
            </a:r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08794" y="2133600"/>
            <a:ext cx="3822095" cy="609600"/>
          </a:xfrm>
        </p:spPr>
        <p:txBody>
          <a:bodyPr/>
          <a:lstStyle>
            <a:lvl1pPr marL="0" indent="0" algn="r">
              <a:buFont typeface="Wingdings" pitchFamily="2" charset="2"/>
              <a:buNone/>
              <a:defRPr sz="1714"/>
            </a:lvl1pPr>
          </a:lstStyle>
          <a:p>
            <a:r>
              <a:rPr lang="en-US" altLang="sv-SE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366838740"/>
      </p:ext>
    </p:extLst>
  </p:cSld>
  <p:clrMapOvr>
    <a:masterClrMapping/>
  </p:clrMapOvr>
  <p:transition>
    <p:zoom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43114600"/>
      </p:ext>
    </p:extLst>
  </p:cSld>
  <p:clrMapOvr>
    <a:masterClrMapping/>
  </p:clrMapOvr>
  <p:transition>
    <p:zoom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587" y="4406902"/>
            <a:ext cx="10363604" cy="1362075"/>
          </a:xfrm>
        </p:spPr>
        <p:txBody>
          <a:bodyPr anchor="t"/>
          <a:lstStyle>
            <a:lvl1pPr algn="l">
              <a:defRPr sz="381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587" y="2906713"/>
            <a:ext cx="10363604" cy="1500187"/>
          </a:xfrm>
        </p:spPr>
        <p:txBody>
          <a:bodyPr anchor="b"/>
          <a:lstStyle>
            <a:lvl1pPr marL="0" indent="0">
              <a:buNone/>
              <a:defRPr sz="1905"/>
            </a:lvl1pPr>
            <a:lvl2pPr marL="435437" indent="0">
              <a:buNone/>
              <a:defRPr sz="1714"/>
            </a:lvl2pPr>
            <a:lvl3pPr marL="870875" indent="0">
              <a:buNone/>
              <a:defRPr sz="1524"/>
            </a:lvl3pPr>
            <a:lvl4pPr marL="1306312" indent="0">
              <a:buNone/>
              <a:defRPr sz="1333"/>
            </a:lvl4pPr>
            <a:lvl5pPr marL="1741749" indent="0">
              <a:buNone/>
              <a:defRPr sz="1333"/>
            </a:lvl5pPr>
            <a:lvl6pPr marL="2177186" indent="0">
              <a:buNone/>
              <a:defRPr sz="1333"/>
            </a:lvl6pPr>
            <a:lvl7pPr marL="2612624" indent="0">
              <a:buNone/>
              <a:defRPr sz="1333"/>
            </a:lvl7pPr>
            <a:lvl8pPr marL="3048061" indent="0">
              <a:buNone/>
              <a:defRPr sz="1333"/>
            </a:lvl8pPr>
            <a:lvl9pPr marL="3483498" indent="0">
              <a:buNone/>
              <a:defRPr sz="133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512395996"/>
      </p:ext>
    </p:extLst>
  </p:cSld>
  <p:clrMapOvr>
    <a:masterClrMapping/>
  </p:clrMapOvr>
  <p:transition>
    <p:zoom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08000" y="1143000"/>
            <a:ext cx="5356175" cy="4343400"/>
          </a:xfrm>
        </p:spPr>
        <p:txBody>
          <a:bodyPr/>
          <a:lstStyle>
            <a:lvl1pPr>
              <a:defRPr sz="2667"/>
            </a:lvl1pPr>
            <a:lvl2pPr>
              <a:defRPr sz="2286"/>
            </a:lvl2pPr>
            <a:lvl3pPr>
              <a:defRPr sz="1905"/>
            </a:lvl3pPr>
            <a:lvl4pPr>
              <a:defRPr sz="1714"/>
            </a:lvl4pPr>
            <a:lvl5pPr>
              <a:defRPr sz="1714"/>
            </a:lvl5pPr>
            <a:lvl6pPr>
              <a:defRPr sz="1714"/>
            </a:lvl6pPr>
            <a:lvl7pPr>
              <a:defRPr sz="1714"/>
            </a:lvl7pPr>
            <a:lvl8pPr>
              <a:defRPr sz="1714"/>
            </a:lvl8pPr>
            <a:lvl9pPr>
              <a:defRPr sz="1714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57700" y="1143000"/>
            <a:ext cx="5356173" cy="4343400"/>
          </a:xfrm>
        </p:spPr>
        <p:txBody>
          <a:bodyPr/>
          <a:lstStyle>
            <a:lvl1pPr>
              <a:defRPr sz="2667"/>
            </a:lvl1pPr>
            <a:lvl2pPr>
              <a:defRPr sz="2286"/>
            </a:lvl2pPr>
            <a:lvl3pPr>
              <a:defRPr sz="1905"/>
            </a:lvl3pPr>
            <a:lvl4pPr>
              <a:defRPr sz="1714"/>
            </a:lvl4pPr>
            <a:lvl5pPr>
              <a:defRPr sz="1714"/>
            </a:lvl5pPr>
            <a:lvl6pPr>
              <a:defRPr sz="1714"/>
            </a:lvl6pPr>
            <a:lvl7pPr>
              <a:defRPr sz="1714"/>
            </a:lvl7pPr>
            <a:lvl8pPr>
              <a:defRPr sz="1714"/>
            </a:lvl8pPr>
            <a:lvl9pPr>
              <a:defRPr sz="1714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509781825"/>
      </p:ext>
    </p:extLst>
  </p:cSld>
  <p:clrMapOvr>
    <a:masterClrMapping/>
  </p:clrMapOvr>
  <p:transition>
    <p:zoom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794" y="274638"/>
            <a:ext cx="1097441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8794" y="1535113"/>
            <a:ext cx="5388429" cy="639762"/>
          </a:xfrm>
        </p:spPr>
        <p:txBody>
          <a:bodyPr anchor="b"/>
          <a:lstStyle>
            <a:lvl1pPr marL="0" indent="0">
              <a:buNone/>
              <a:defRPr sz="2286" b="1"/>
            </a:lvl1pPr>
            <a:lvl2pPr marL="435437" indent="0">
              <a:buNone/>
              <a:defRPr sz="1905" b="1"/>
            </a:lvl2pPr>
            <a:lvl3pPr marL="870875" indent="0">
              <a:buNone/>
              <a:defRPr sz="1714" b="1"/>
            </a:lvl3pPr>
            <a:lvl4pPr marL="1306312" indent="0">
              <a:buNone/>
              <a:defRPr sz="1524" b="1"/>
            </a:lvl4pPr>
            <a:lvl5pPr marL="1741749" indent="0">
              <a:buNone/>
              <a:defRPr sz="1524" b="1"/>
            </a:lvl5pPr>
            <a:lvl6pPr marL="2177186" indent="0">
              <a:buNone/>
              <a:defRPr sz="1524" b="1"/>
            </a:lvl6pPr>
            <a:lvl7pPr marL="2612624" indent="0">
              <a:buNone/>
              <a:defRPr sz="1524" b="1"/>
            </a:lvl7pPr>
            <a:lvl8pPr marL="3048061" indent="0">
              <a:buNone/>
              <a:defRPr sz="1524" b="1"/>
            </a:lvl8pPr>
            <a:lvl9pPr marL="3483498" indent="0">
              <a:buNone/>
              <a:defRPr sz="152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8794" y="2174875"/>
            <a:ext cx="5388429" cy="3951288"/>
          </a:xfrm>
        </p:spPr>
        <p:txBody>
          <a:bodyPr/>
          <a:lstStyle>
            <a:lvl1pPr>
              <a:defRPr sz="2286"/>
            </a:lvl1pPr>
            <a:lvl2pPr>
              <a:defRPr sz="1905"/>
            </a:lvl2pPr>
            <a:lvl3pPr>
              <a:defRPr sz="1714"/>
            </a:lvl3pPr>
            <a:lvl4pPr>
              <a:defRPr sz="1524"/>
            </a:lvl4pPr>
            <a:lvl5pPr>
              <a:defRPr sz="1524"/>
            </a:lvl5pPr>
            <a:lvl6pPr>
              <a:defRPr sz="1524"/>
            </a:lvl6pPr>
            <a:lvl7pPr>
              <a:defRPr sz="1524"/>
            </a:lvl7pPr>
            <a:lvl8pPr>
              <a:defRPr sz="1524"/>
            </a:lvl8pPr>
            <a:lvl9pPr>
              <a:defRPr sz="1524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763" y="1535113"/>
            <a:ext cx="5390444" cy="639762"/>
          </a:xfrm>
        </p:spPr>
        <p:txBody>
          <a:bodyPr anchor="b"/>
          <a:lstStyle>
            <a:lvl1pPr marL="0" indent="0">
              <a:buNone/>
              <a:defRPr sz="2286" b="1"/>
            </a:lvl1pPr>
            <a:lvl2pPr marL="435437" indent="0">
              <a:buNone/>
              <a:defRPr sz="1905" b="1"/>
            </a:lvl2pPr>
            <a:lvl3pPr marL="870875" indent="0">
              <a:buNone/>
              <a:defRPr sz="1714" b="1"/>
            </a:lvl3pPr>
            <a:lvl4pPr marL="1306312" indent="0">
              <a:buNone/>
              <a:defRPr sz="1524" b="1"/>
            </a:lvl4pPr>
            <a:lvl5pPr marL="1741749" indent="0">
              <a:buNone/>
              <a:defRPr sz="1524" b="1"/>
            </a:lvl5pPr>
            <a:lvl6pPr marL="2177186" indent="0">
              <a:buNone/>
              <a:defRPr sz="1524" b="1"/>
            </a:lvl6pPr>
            <a:lvl7pPr marL="2612624" indent="0">
              <a:buNone/>
              <a:defRPr sz="1524" b="1"/>
            </a:lvl7pPr>
            <a:lvl8pPr marL="3048061" indent="0">
              <a:buNone/>
              <a:defRPr sz="1524" b="1"/>
            </a:lvl8pPr>
            <a:lvl9pPr marL="3483498" indent="0">
              <a:buNone/>
              <a:defRPr sz="1524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763" y="2174875"/>
            <a:ext cx="5390444" cy="3951288"/>
          </a:xfrm>
        </p:spPr>
        <p:txBody>
          <a:bodyPr/>
          <a:lstStyle>
            <a:lvl1pPr>
              <a:defRPr sz="2286"/>
            </a:lvl1pPr>
            <a:lvl2pPr>
              <a:defRPr sz="1905"/>
            </a:lvl2pPr>
            <a:lvl3pPr>
              <a:defRPr sz="1714"/>
            </a:lvl3pPr>
            <a:lvl4pPr>
              <a:defRPr sz="1524"/>
            </a:lvl4pPr>
            <a:lvl5pPr>
              <a:defRPr sz="1524"/>
            </a:lvl5pPr>
            <a:lvl6pPr>
              <a:defRPr sz="1524"/>
            </a:lvl6pPr>
            <a:lvl7pPr>
              <a:defRPr sz="1524"/>
            </a:lvl7pPr>
            <a:lvl8pPr>
              <a:defRPr sz="1524"/>
            </a:lvl8pPr>
            <a:lvl9pPr>
              <a:defRPr sz="1524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572943368"/>
      </p:ext>
    </p:extLst>
  </p:cSld>
  <p:clrMapOvr>
    <a:masterClrMapping/>
  </p:clrMapOvr>
  <p:transition>
    <p:zoom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054567692"/>
      </p:ext>
    </p:extLst>
  </p:cSld>
  <p:clrMapOvr>
    <a:masterClrMapping/>
  </p:clrMapOvr>
  <p:transition>
    <p:zo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4401" y="3886200"/>
            <a:ext cx="5016500" cy="297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34101" y="3886200"/>
            <a:ext cx="5016500" cy="297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872522"/>
      </p:ext>
    </p:extLst>
  </p:cSld>
  <p:clrMapOvr>
    <a:masterClrMapping/>
  </p:clrMapOvr>
  <p:transition>
    <p:zoom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8795" y="273050"/>
            <a:ext cx="4011587" cy="1162050"/>
          </a:xfrm>
        </p:spPr>
        <p:txBody>
          <a:bodyPr/>
          <a:lstStyle>
            <a:lvl1pPr algn="l">
              <a:defRPr sz="190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540" y="273052"/>
            <a:ext cx="6815667" cy="5853113"/>
          </a:xfrm>
        </p:spPr>
        <p:txBody>
          <a:bodyPr/>
          <a:lstStyle>
            <a:lvl1pPr>
              <a:defRPr sz="3048"/>
            </a:lvl1pPr>
            <a:lvl2pPr>
              <a:defRPr sz="2667"/>
            </a:lvl2pPr>
            <a:lvl3pPr>
              <a:defRPr sz="2286"/>
            </a:lvl3pPr>
            <a:lvl4pPr>
              <a:defRPr sz="1905"/>
            </a:lvl4pPr>
            <a:lvl5pPr>
              <a:defRPr sz="1905"/>
            </a:lvl5pPr>
            <a:lvl6pPr>
              <a:defRPr sz="1905"/>
            </a:lvl6pPr>
            <a:lvl7pPr>
              <a:defRPr sz="1905"/>
            </a:lvl7pPr>
            <a:lvl8pPr>
              <a:defRPr sz="1905"/>
            </a:lvl8pPr>
            <a:lvl9pPr>
              <a:defRPr sz="190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8795" y="1435102"/>
            <a:ext cx="4011587" cy="4691063"/>
          </a:xfrm>
        </p:spPr>
        <p:txBody>
          <a:bodyPr/>
          <a:lstStyle>
            <a:lvl1pPr marL="0" indent="0">
              <a:buNone/>
              <a:defRPr sz="1333"/>
            </a:lvl1pPr>
            <a:lvl2pPr marL="435437" indent="0">
              <a:buNone/>
              <a:defRPr sz="1143"/>
            </a:lvl2pPr>
            <a:lvl3pPr marL="870875" indent="0">
              <a:buNone/>
              <a:defRPr sz="952"/>
            </a:lvl3pPr>
            <a:lvl4pPr marL="1306312" indent="0">
              <a:buNone/>
              <a:defRPr sz="857"/>
            </a:lvl4pPr>
            <a:lvl5pPr marL="1741749" indent="0">
              <a:buNone/>
              <a:defRPr sz="857"/>
            </a:lvl5pPr>
            <a:lvl6pPr marL="2177186" indent="0">
              <a:buNone/>
              <a:defRPr sz="857"/>
            </a:lvl6pPr>
            <a:lvl7pPr marL="2612624" indent="0">
              <a:buNone/>
              <a:defRPr sz="857"/>
            </a:lvl7pPr>
            <a:lvl8pPr marL="3048061" indent="0">
              <a:buNone/>
              <a:defRPr sz="857"/>
            </a:lvl8pPr>
            <a:lvl9pPr marL="3483498" indent="0">
              <a:buNone/>
              <a:defRPr sz="85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775850906"/>
      </p:ext>
    </p:extLst>
  </p:cSld>
  <p:clrMapOvr>
    <a:masterClrMapping/>
  </p:clrMapOvr>
  <p:transition>
    <p:zoom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8811" y="4800600"/>
            <a:ext cx="7315603" cy="566738"/>
          </a:xfrm>
        </p:spPr>
        <p:txBody>
          <a:bodyPr/>
          <a:lstStyle>
            <a:lvl1pPr algn="l">
              <a:defRPr sz="190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8811" y="612775"/>
            <a:ext cx="7315603" cy="4114800"/>
          </a:xfrm>
        </p:spPr>
        <p:txBody>
          <a:bodyPr/>
          <a:lstStyle>
            <a:lvl1pPr marL="0" indent="0">
              <a:buNone/>
              <a:defRPr sz="3048"/>
            </a:lvl1pPr>
            <a:lvl2pPr marL="435437" indent="0">
              <a:buNone/>
              <a:defRPr sz="2667"/>
            </a:lvl2pPr>
            <a:lvl3pPr marL="870875" indent="0">
              <a:buNone/>
              <a:defRPr sz="2286"/>
            </a:lvl3pPr>
            <a:lvl4pPr marL="1306312" indent="0">
              <a:buNone/>
              <a:defRPr sz="1905"/>
            </a:lvl4pPr>
            <a:lvl5pPr marL="1741749" indent="0">
              <a:buNone/>
              <a:defRPr sz="1905"/>
            </a:lvl5pPr>
            <a:lvl6pPr marL="2177186" indent="0">
              <a:buNone/>
              <a:defRPr sz="1905"/>
            </a:lvl6pPr>
            <a:lvl7pPr marL="2612624" indent="0">
              <a:buNone/>
              <a:defRPr sz="1905"/>
            </a:lvl7pPr>
            <a:lvl8pPr marL="3048061" indent="0">
              <a:buNone/>
              <a:defRPr sz="1905"/>
            </a:lvl8pPr>
            <a:lvl9pPr marL="3483498" indent="0">
              <a:buNone/>
              <a:defRPr sz="1905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8811" y="5367338"/>
            <a:ext cx="7315603" cy="804862"/>
          </a:xfrm>
        </p:spPr>
        <p:txBody>
          <a:bodyPr/>
          <a:lstStyle>
            <a:lvl1pPr marL="0" indent="0">
              <a:buNone/>
              <a:defRPr sz="1333"/>
            </a:lvl1pPr>
            <a:lvl2pPr marL="435437" indent="0">
              <a:buNone/>
              <a:defRPr sz="1143"/>
            </a:lvl2pPr>
            <a:lvl3pPr marL="870875" indent="0">
              <a:buNone/>
              <a:defRPr sz="952"/>
            </a:lvl3pPr>
            <a:lvl4pPr marL="1306312" indent="0">
              <a:buNone/>
              <a:defRPr sz="857"/>
            </a:lvl4pPr>
            <a:lvl5pPr marL="1741749" indent="0">
              <a:buNone/>
              <a:defRPr sz="857"/>
            </a:lvl5pPr>
            <a:lvl6pPr marL="2177186" indent="0">
              <a:buNone/>
              <a:defRPr sz="857"/>
            </a:lvl6pPr>
            <a:lvl7pPr marL="2612624" indent="0">
              <a:buNone/>
              <a:defRPr sz="857"/>
            </a:lvl7pPr>
            <a:lvl8pPr marL="3048061" indent="0">
              <a:buNone/>
              <a:defRPr sz="857"/>
            </a:lvl8pPr>
            <a:lvl9pPr marL="3483498" indent="0">
              <a:buNone/>
              <a:defRPr sz="85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2812006539"/>
      </p:ext>
    </p:extLst>
  </p:cSld>
  <p:clrMapOvr>
    <a:masterClrMapping/>
  </p:clrMapOvr>
  <p:transition>
    <p:zoom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827848687"/>
      </p:ext>
    </p:extLst>
  </p:cSld>
  <p:clrMapOvr>
    <a:masterClrMapping/>
  </p:clrMapOvr>
  <p:transition>
    <p:zoom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688414" y="228600"/>
            <a:ext cx="2725460" cy="52578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08001" y="228600"/>
            <a:ext cx="7986889" cy="52578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89222240"/>
      </p:ext>
    </p:extLst>
  </p:cSld>
  <p:clrMapOvr>
    <a:masterClrMapping/>
  </p:clrMapOvr>
  <p:transition>
    <p:zoom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508001" y="228600"/>
            <a:ext cx="10905873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710760791"/>
      </p:ext>
    </p:extLst>
  </p:cSld>
  <p:clrMapOvr>
    <a:masterClrMapping/>
  </p:clrMapOvr>
  <p:transition>
    <p:zoom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708013"/>
            <a:ext cx="10363200" cy="1470025"/>
          </a:xfrm>
        </p:spPr>
        <p:txBody>
          <a:bodyPr/>
          <a:lstStyle>
            <a:lvl1pPr>
              <a:defRPr>
                <a:latin typeface="Calibri" pitchFamily="34" charset="0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86200"/>
            <a:ext cx="10236656" cy="1752600"/>
          </a:xfrm>
        </p:spPr>
        <p:txBody>
          <a:bodyPr/>
          <a:lstStyle>
            <a:lvl1pPr marL="0" indent="0" algn="l">
              <a:buNone/>
              <a:defRPr sz="2000" b="0">
                <a:latin typeface="Calibri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77242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无动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024" y="435678"/>
            <a:ext cx="11715976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9167" y="1362075"/>
            <a:ext cx="11459633" cy="49720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95762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动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024" y="435678"/>
            <a:ext cx="11715976" cy="762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9167" y="1362075"/>
            <a:ext cx="11459633" cy="497205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498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22" presetClass="entr" presetSubtype="1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22" presetClass="entr" presetSubtype="1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22" presetClass="entr" presetSubtype="1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22" presetClass="entr" presetSubtype="1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22" presetClass="entr" presetSubtype="1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892403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8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5" Type="http://schemas.openxmlformats.org/officeDocument/2006/relationships/theme" Target="../theme/theme5.xml"/><Relationship Id="rId4" Type="http://schemas.openxmlformats.org/officeDocument/2006/relationships/slideLayout" Target="../slideLayouts/slideLayout4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914400" y="998538"/>
            <a:ext cx="10363200" cy="288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 Bold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3886200"/>
            <a:ext cx="10236200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" charset="0"/>
              </a:rPr>
              <a:t>Click to edit Master text styles</a:t>
            </a:r>
          </a:p>
          <a:p>
            <a:pPr lvl="1"/>
            <a:r>
              <a:rPr lang="en-US">
                <a:sym typeface="Calibri" charset="0"/>
              </a:rPr>
              <a:t>Second level</a:t>
            </a:r>
          </a:p>
          <a:p>
            <a:pPr lvl="2"/>
            <a:r>
              <a:rPr lang="en-US">
                <a:sym typeface="Calibri" charset="0"/>
              </a:rPr>
              <a:t>Third level</a:t>
            </a:r>
          </a:p>
          <a:p>
            <a:pPr lvl="3"/>
            <a:r>
              <a:rPr lang="en-US">
                <a:sym typeface="Calibri" charset="0"/>
              </a:rPr>
              <a:t>Fourth level</a:t>
            </a:r>
          </a:p>
          <a:p>
            <a:pPr lvl="4"/>
            <a:r>
              <a:rPr lang="en-US">
                <a:sym typeface="Calibri" charset="0"/>
              </a:rPr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11826776" y="6611780"/>
            <a:ext cx="312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000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755275" y="6629401"/>
            <a:ext cx="46458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>
                <a:latin typeface="Calibri" pitchFamily="34" charset="0"/>
              </a:rPr>
              <a:t>Bryant</a:t>
            </a:r>
            <a:r>
              <a:rPr lang="en-US" sz="1000" b="0" i="0" baseline="0" dirty="0">
                <a:latin typeface="Calibri" pitchFamily="34" charset="0"/>
              </a:rPr>
              <a:t> and </a:t>
            </a:r>
            <a:r>
              <a:rPr lang="en-US" sz="1000" b="0" i="0" baseline="0" dirty="0" err="1">
                <a:latin typeface="Calibri" pitchFamily="34" charset="0"/>
              </a:rPr>
              <a:t>O’Hallaron</a:t>
            </a:r>
            <a:r>
              <a:rPr lang="en-US" sz="1000" b="0" i="0" baseline="0" dirty="0">
                <a:latin typeface="Calibri" pitchFamily="34" charset="0"/>
              </a:rPr>
              <a:t>, Computer Systems: A Programmer’s Perspective, Third Edition</a:t>
            </a:r>
            <a:endParaRPr lang="en-US" sz="1000" b="0" i="0" dirty="0">
              <a:latin typeface="Calibri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transition/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  <a:sym typeface="Calibri Bold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9pPr>
    </p:titleStyle>
    <p:bodyStyle>
      <a:lvl1pPr algn="l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1pPr>
      <a:lvl2pPr marL="4191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2pPr>
      <a:lvl3pPr marL="8763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3pPr>
      <a:lvl4pPr marL="13335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4pPr>
      <a:lvl5pPr marL="17907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5pPr>
      <a:lvl6pPr marL="22479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6pPr>
      <a:lvl7pPr marL="27051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7pPr>
      <a:lvl8pPr marL="31623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8pPr>
      <a:lvl9pPr marL="36195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508000" y="254000"/>
            <a:ext cx="11176000" cy="109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 Bold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0" y="1397000"/>
            <a:ext cx="11176000" cy="543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 Bold" charset="0"/>
              </a:rPr>
              <a:t>Click to edit Master text styles</a:t>
            </a:r>
          </a:p>
          <a:p>
            <a:pPr lvl="1"/>
            <a:r>
              <a:rPr lang="en-US">
                <a:sym typeface="Calibri" charset="0"/>
              </a:rPr>
              <a:t>Second level</a:t>
            </a:r>
          </a:p>
          <a:p>
            <a:pPr lvl="2"/>
            <a:r>
              <a:rPr lang="en-US">
                <a:sym typeface="Calibri" charset="0"/>
              </a:rPr>
              <a:t>Third level</a:t>
            </a:r>
          </a:p>
          <a:p>
            <a:pPr lvl="3"/>
            <a:r>
              <a:rPr lang="en-US">
                <a:sym typeface="Calibri" charset="0"/>
              </a:rPr>
              <a:t>Fourth level</a:t>
            </a:r>
          </a:p>
          <a:p>
            <a:pPr lvl="4"/>
            <a:r>
              <a:rPr lang="en-US">
                <a:sym typeface="Calibri" charset="0"/>
              </a:rPr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11826776" y="6611780"/>
            <a:ext cx="312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000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792970" y="6629401"/>
            <a:ext cx="457048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b="0" i="0">
                <a:latin typeface="Calibri" pitchFamily="34" charset="0"/>
              </a:rPr>
              <a:t>哈尔滨工业大学</a:t>
            </a:r>
            <a:r>
              <a:rPr lang="en-US" altLang="zh-CN" sz="1000" b="0" i="0">
                <a:latin typeface="Calibri" pitchFamily="34" charset="0"/>
              </a:rPr>
              <a:t>-</a:t>
            </a:r>
            <a:r>
              <a:rPr lang="zh-CN" altLang="en-US" sz="1000" b="0" i="0">
                <a:latin typeface="Calibri" pitchFamily="34" charset="0"/>
              </a:rPr>
              <a:t>计算机科学与技术学院</a:t>
            </a:r>
            <a:r>
              <a:rPr lang="en-US" altLang="zh-CN" sz="1000" b="0" i="0">
                <a:latin typeface="Calibri" pitchFamily="34" charset="0"/>
              </a:rPr>
              <a:t>-</a:t>
            </a:r>
            <a:r>
              <a:rPr lang="zh-CN" altLang="en-US" sz="1000" b="0" i="0">
                <a:latin typeface="Calibri" pitchFamily="34" charset="0"/>
              </a:rPr>
              <a:t>计算机硬件教研室</a:t>
            </a:r>
            <a:r>
              <a:rPr lang="en-US" altLang="zh-CN" sz="1000" b="0" i="0">
                <a:latin typeface="Calibri" pitchFamily="34" charset="0"/>
              </a:rPr>
              <a:t>-</a:t>
            </a:r>
            <a:r>
              <a:rPr lang="zh-CN" altLang="en-US" sz="1000" b="0" i="0">
                <a:latin typeface="Calibri" pitchFamily="34" charset="0"/>
              </a:rPr>
              <a:t>史先俊</a:t>
            </a:r>
            <a:r>
              <a:rPr lang="en-US" altLang="zh-CN" sz="1000" b="0" i="0">
                <a:latin typeface="Calibri" pitchFamily="34" charset="0"/>
              </a:rPr>
              <a:t>-</a:t>
            </a:r>
            <a:r>
              <a:rPr lang="zh-CN" altLang="en-US" sz="1000" b="0" i="0">
                <a:latin typeface="Calibri" pitchFamily="34" charset="0"/>
              </a:rPr>
              <a:t>计算机系统</a:t>
            </a:r>
            <a:endParaRPr lang="en-US" sz="1000" b="0" i="0" dirty="0">
              <a:latin typeface="Calibri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ransition/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  <a:sym typeface="Calibri Bold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9pPr>
    </p:titleStyle>
    <p:bodyStyle>
      <a:lvl1pPr marL="254000" indent="-254000" algn="l" rtl="0" fontAlgn="base">
        <a:spcBef>
          <a:spcPts val="600"/>
        </a:spcBef>
        <a:spcAft>
          <a:spcPct val="0"/>
        </a:spcAft>
        <a:buClr>
          <a:srgbClr val="990000"/>
        </a:buClr>
        <a:buSzPct val="60000"/>
        <a:buFont typeface="Wingdings 2" charset="2"/>
        <a:buChar char="¢"/>
        <a:defRPr sz="2400">
          <a:solidFill>
            <a:schemeClr val="tx1"/>
          </a:solidFill>
          <a:latin typeface="+mn-lt"/>
          <a:ea typeface="+mn-ea"/>
          <a:cs typeface="+mn-cs"/>
          <a:sym typeface="Calibri Bold" charset="0"/>
        </a:defRPr>
      </a:lvl1pPr>
      <a:lvl2pPr marL="514350" indent="-234950" algn="l" rtl="0" fontAlgn="base">
        <a:spcBef>
          <a:spcPts val="500"/>
        </a:spcBef>
        <a:spcAft>
          <a:spcPct val="0"/>
        </a:spcAft>
        <a:buClr>
          <a:srgbClr val="990000"/>
        </a:buClr>
        <a:buSzPct val="110000"/>
        <a:buFont typeface="Wingdings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2pPr>
      <a:lvl3pPr marL="800100" indent="-203200" algn="l" rtl="0" fontAlgn="base">
        <a:spcBef>
          <a:spcPts val="500"/>
        </a:spcBef>
        <a:spcAft>
          <a:spcPct val="0"/>
        </a:spcAft>
        <a:buClr>
          <a:srgbClr val="000000"/>
        </a:buClr>
        <a:buSzPct val="80000"/>
        <a:buFont typeface="Wingdings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3pPr>
      <a:lvl4pPr marL="11430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–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4pPr>
      <a:lvl5pPr marL="14605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5pPr>
      <a:lvl6pPr marL="19177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6pPr>
      <a:lvl7pPr marL="23749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7pPr>
      <a:lvl8pPr marL="28321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8pPr>
      <a:lvl9pPr marL="32893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476251" y="50800"/>
            <a:ext cx="10121900" cy="154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 Bold" charset="0"/>
              </a:rPr>
              <a:t>Click to edit Master title style</a:t>
            </a:r>
          </a:p>
        </p:txBody>
      </p:sp>
      <p:sp>
        <p:nvSpPr>
          <p:cNvPr id="3" name="Rectangle 2"/>
          <p:cNvSpPr/>
          <p:nvPr userDrawn="1"/>
        </p:nvSpPr>
        <p:spPr>
          <a:xfrm>
            <a:off x="11826776" y="6611780"/>
            <a:ext cx="312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000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755275" y="6629401"/>
            <a:ext cx="46458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>
                <a:latin typeface="Calibri" pitchFamily="34" charset="0"/>
              </a:rPr>
              <a:t>Bryant</a:t>
            </a:r>
            <a:r>
              <a:rPr lang="en-US" sz="1000" b="0" i="0" baseline="0" dirty="0">
                <a:latin typeface="Calibri" pitchFamily="34" charset="0"/>
              </a:rPr>
              <a:t> and </a:t>
            </a:r>
            <a:r>
              <a:rPr lang="en-US" sz="1000" b="0" i="0" baseline="0" dirty="0" err="1">
                <a:latin typeface="Calibri" pitchFamily="34" charset="0"/>
              </a:rPr>
              <a:t>O’Hallaron</a:t>
            </a:r>
            <a:r>
              <a:rPr lang="en-US" sz="1000" b="0" i="0" baseline="0" dirty="0">
                <a:latin typeface="Calibri" pitchFamily="34" charset="0"/>
              </a:rPr>
              <a:t>, Computer Systems: A Programmer’s Perspective, Third Edition</a:t>
            </a:r>
            <a:endParaRPr lang="en-US" sz="1000" b="0" i="0" dirty="0">
              <a:latin typeface="Calibri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/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  <a:sym typeface="Calibri Bold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9pPr>
    </p:titleStyle>
    <p:bodyStyle>
      <a:lvl1pPr marL="342900" indent="-342900" algn="l" rtl="0" fontAlgn="base">
        <a:spcBef>
          <a:spcPts val="600"/>
        </a:spcBef>
        <a:spcAft>
          <a:spcPct val="0"/>
        </a:spcAft>
        <a:buClr>
          <a:srgbClr val="990000"/>
        </a:buClr>
        <a:buSzPct val="60000"/>
        <a:buFont typeface="Wingdings 2" charset="2"/>
        <a:buChar char="¢"/>
        <a:defRPr sz="2400">
          <a:solidFill>
            <a:schemeClr val="tx1"/>
          </a:solidFill>
          <a:latin typeface="+mn-lt"/>
          <a:ea typeface="+mn-ea"/>
          <a:cs typeface="+mn-cs"/>
          <a:sym typeface="Calibri Bold" charset="0"/>
        </a:defRPr>
      </a:lvl1pPr>
      <a:lvl2pPr marL="742950" indent="-285750" algn="l" rtl="0" fontAlgn="base">
        <a:spcBef>
          <a:spcPts val="500"/>
        </a:spcBef>
        <a:spcAft>
          <a:spcPct val="0"/>
        </a:spcAft>
        <a:buClr>
          <a:srgbClr val="990000"/>
        </a:buClr>
        <a:buSzPct val="110000"/>
        <a:buFont typeface="Wingdings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2pPr>
      <a:lvl3pPr marL="11430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80000"/>
        <a:buFont typeface="Wingdings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3pPr>
      <a:lvl4pPr marL="16002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–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4pPr>
      <a:lvl5pPr marL="20574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5pPr>
      <a:lvl6pPr marL="25146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6pPr>
      <a:lvl7pPr marL="29718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7pPr>
      <a:lvl8pPr marL="34290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8pPr>
      <a:lvl9pPr marL="38862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>
          <a:outerShdw dist="107763" dir="2700000" algn="ctr" rotWithShape="0">
            <a:srgbClr val="000000"/>
          </a:outerShdw>
        </a:effectLst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949222" y="228600"/>
            <a:ext cx="7956651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sv-SE"/>
              <a:t>abbbb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08001" y="1143000"/>
            <a:ext cx="10905873" cy="434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sv-SE"/>
              <a:t>Click to edit Master text styles</a:t>
            </a:r>
          </a:p>
          <a:p>
            <a:pPr lvl="1"/>
            <a:r>
              <a:rPr lang="en-US" altLang="sv-SE"/>
              <a:t>Second level</a:t>
            </a:r>
          </a:p>
          <a:p>
            <a:pPr lvl="2"/>
            <a:r>
              <a:rPr lang="en-US" altLang="sv-SE"/>
              <a:t>Third level</a:t>
            </a:r>
          </a:p>
          <a:p>
            <a:pPr lvl="3"/>
            <a:r>
              <a:rPr lang="en-US" altLang="sv-SE"/>
              <a:t>Fourth level</a:t>
            </a:r>
          </a:p>
          <a:p>
            <a:pPr lvl="4"/>
            <a:r>
              <a:rPr lang="en-US" altLang="sv-SE"/>
              <a:t>Fifth level</a:t>
            </a:r>
          </a:p>
        </p:txBody>
      </p:sp>
      <p:sp>
        <p:nvSpPr>
          <p:cNvPr id="3076" name="Text Box 4"/>
          <p:cNvSpPr txBox="1">
            <a:spLocks noChangeArrowheads="1"/>
          </p:cNvSpPr>
          <p:nvPr/>
        </p:nvSpPr>
        <p:spPr bwMode="auto">
          <a:xfrm rot="-5400000">
            <a:off x="-738425" y="5429844"/>
            <a:ext cx="2025168" cy="38933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/>
        </p:spPr>
        <p:txBody>
          <a:bodyPr wrap="none" lIns="95376" tIns="47689" rIns="95376" bIns="47689">
            <a:spAutoFit/>
          </a:bodyPr>
          <a:lstStyle/>
          <a:p>
            <a:pPr defTabSz="954031">
              <a:tabLst>
                <a:tab pos="217719" algn="l"/>
              </a:tabLst>
              <a:defRPr/>
            </a:pPr>
            <a:r>
              <a:rPr lang="en-US" altLang="sv-SE" sz="952">
                <a:solidFill>
                  <a:srgbClr val="010307"/>
                </a:solidFill>
                <a:latin typeface="Arial" charset="0"/>
                <a:ea typeface="黑体" pitchFamily="2" charset="-122"/>
              </a:rPr>
              <a:t>©	Harbin Institute of Technology</a:t>
            </a:r>
            <a:endParaRPr lang="sv-SE" altLang="sv-SE" sz="952">
              <a:solidFill>
                <a:srgbClr val="010307"/>
              </a:solidFill>
              <a:latin typeface="Arial" charset="0"/>
              <a:ea typeface="宋体" pitchFamily="2" charset="-122"/>
            </a:endParaRPr>
          </a:p>
          <a:p>
            <a:pPr defTabSz="954031">
              <a:tabLst>
                <a:tab pos="217719" algn="l"/>
              </a:tabLst>
              <a:defRPr/>
            </a:pPr>
            <a:r>
              <a:rPr lang="en-US" altLang="sv-SE" sz="952">
                <a:solidFill>
                  <a:srgbClr val="010307"/>
                </a:solidFill>
                <a:latin typeface="Arial" charset="0"/>
                <a:ea typeface="黑体" pitchFamily="2" charset="-122"/>
              </a:rPr>
              <a:t>	PAGE  - </a:t>
            </a:r>
            <a:fld id="{66293283-3AB9-4E53-813C-BB70B7319CB1}" type="slidenum">
              <a:rPr lang="en-US" altLang="sv-SE" sz="952">
                <a:solidFill>
                  <a:srgbClr val="010307"/>
                </a:solidFill>
                <a:latin typeface="Arial" charset="0"/>
                <a:ea typeface="黑体" pitchFamily="2" charset="-122"/>
              </a:rPr>
              <a:pPr defTabSz="954031">
                <a:tabLst>
                  <a:tab pos="217719" algn="l"/>
                </a:tabLst>
                <a:defRPr/>
              </a:pPr>
              <a:t>‹#›</a:t>
            </a:fld>
            <a:r>
              <a:rPr lang="en-US" altLang="sv-SE" sz="952">
                <a:solidFill>
                  <a:srgbClr val="010307"/>
                </a:solidFill>
                <a:latin typeface="Arial" charset="0"/>
                <a:ea typeface="黑体" pitchFamily="2" charset="-122"/>
              </a:rPr>
              <a:t> -</a:t>
            </a:r>
          </a:p>
        </p:txBody>
      </p:sp>
      <p:pic>
        <p:nvPicPr>
          <p:cNvPr id="1029" name="Picture 13" descr="HIT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10357556" y="5915025"/>
            <a:ext cx="1185333" cy="438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0" name="Picture 14" descr="hitlogo2"/>
          <p:cNvPicPr>
            <a:picLocks noChangeAspect="1" noChangeArrowheads="1"/>
          </p:cNvPicPr>
          <p:nvPr userDrawn="1"/>
        </p:nvPicPr>
        <p:blipFill>
          <a:blip r:embed="rId15" cstate="print"/>
          <a:srcRect/>
          <a:stretch>
            <a:fillRect/>
          </a:stretch>
        </p:blipFill>
        <p:spPr bwMode="auto">
          <a:xfrm>
            <a:off x="1" y="0"/>
            <a:ext cx="1143000" cy="8143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087" name="Line 15"/>
          <p:cNvSpPr>
            <a:spLocks noChangeShapeType="1"/>
          </p:cNvSpPr>
          <p:nvPr userDrawn="1"/>
        </p:nvSpPr>
        <p:spPr bwMode="auto">
          <a:xfrm>
            <a:off x="1177270" y="787400"/>
            <a:ext cx="10611556" cy="0"/>
          </a:xfrm>
          <a:prstGeom prst="line">
            <a:avLst/>
          </a:prstGeom>
          <a:noFill/>
          <a:ln w="31750">
            <a:solidFill>
              <a:schemeClr val="accent1"/>
            </a:solidFill>
            <a:round/>
            <a:headEnd/>
            <a:tailEnd/>
          </a:ln>
          <a:effectLst/>
        </p:spPr>
        <p:txBody>
          <a:bodyPr/>
          <a:lstStyle/>
          <a:p>
            <a:pPr>
              <a:defRPr/>
            </a:pPr>
            <a:endParaRPr lang="zh-CN" altLang="en-US" sz="4000">
              <a:latin typeface="Arial" charset="0"/>
              <a:ea typeface="黑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836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</p:sldLayoutIdLst>
  <p:transition>
    <p:zoom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286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2286" b="1">
          <a:solidFill>
            <a:schemeClr val="tx2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2286" b="1">
          <a:solidFill>
            <a:schemeClr val="tx2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2286" b="1">
          <a:solidFill>
            <a:schemeClr val="tx2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2286" b="1">
          <a:solidFill>
            <a:schemeClr val="tx2"/>
          </a:solidFill>
          <a:latin typeface="Arial" charset="0"/>
        </a:defRPr>
      </a:lvl5pPr>
      <a:lvl6pPr marL="435437" algn="l" rtl="0" eaLnBrk="0" fontAlgn="base" hangingPunct="0">
        <a:spcBef>
          <a:spcPct val="0"/>
        </a:spcBef>
        <a:spcAft>
          <a:spcPct val="0"/>
        </a:spcAft>
        <a:defRPr kumimoji="1" sz="2286" b="1">
          <a:solidFill>
            <a:schemeClr val="tx2"/>
          </a:solidFill>
          <a:latin typeface="Arial" charset="0"/>
        </a:defRPr>
      </a:lvl6pPr>
      <a:lvl7pPr marL="870875" algn="l" rtl="0" eaLnBrk="0" fontAlgn="base" hangingPunct="0">
        <a:spcBef>
          <a:spcPct val="0"/>
        </a:spcBef>
        <a:spcAft>
          <a:spcPct val="0"/>
        </a:spcAft>
        <a:defRPr kumimoji="1" sz="2286" b="1">
          <a:solidFill>
            <a:schemeClr val="tx2"/>
          </a:solidFill>
          <a:latin typeface="Arial" charset="0"/>
        </a:defRPr>
      </a:lvl7pPr>
      <a:lvl8pPr marL="1306312" algn="l" rtl="0" eaLnBrk="0" fontAlgn="base" hangingPunct="0">
        <a:spcBef>
          <a:spcPct val="0"/>
        </a:spcBef>
        <a:spcAft>
          <a:spcPct val="0"/>
        </a:spcAft>
        <a:defRPr kumimoji="1" sz="2286" b="1">
          <a:solidFill>
            <a:schemeClr val="tx2"/>
          </a:solidFill>
          <a:latin typeface="Arial" charset="0"/>
        </a:defRPr>
      </a:lvl8pPr>
      <a:lvl9pPr marL="1741749" algn="l" rtl="0" eaLnBrk="0" fontAlgn="base" hangingPunct="0">
        <a:spcBef>
          <a:spcPct val="0"/>
        </a:spcBef>
        <a:spcAft>
          <a:spcPct val="0"/>
        </a:spcAft>
        <a:defRPr kumimoji="1" sz="2286" b="1">
          <a:solidFill>
            <a:schemeClr val="tx2"/>
          </a:solidFill>
          <a:latin typeface="Arial" charset="0"/>
        </a:defRPr>
      </a:lvl9pPr>
    </p:titleStyle>
    <p:bodyStyle>
      <a:lvl1pPr marL="326578" indent="-326578" algn="l" rtl="0" eaLnBrk="0" fontAlgn="base" hangingPunct="0">
        <a:spcBef>
          <a:spcPct val="4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n"/>
        <a:defRPr kumimoji="1" sz="2286">
          <a:solidFill>
            <a:schemeClr val="tx1"/>
          </a:solidFill>
          <a:latin typeface="+mn-lt"/>
          <a:ea typeface="+mn-ea"/>
          <a:cs typeface="+mn-cs"/>
        </a:defRPr>
      </a:lvl1pPr>
      <a:lvl2pPr marL="707586" indent="-272148" algn="l" rtl="0" eaLnBrk="0" fontAlgn="base" hangingPunct="0">
        <a:spcBef>
          <a:spcPct val="6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n"/>
        <a:defRPr kumimoji="1" sz="1905">
          <a:solidFill>
            <a:schemeClr val="tx1"/>
          </a:solidFill>
          <a:latin typeface="+mn-lt"/>
        </a:defRPr>
      </a:lvl2pPr>
      <a:lvl3pPr marL="1088593" indent="-217719" algn="l" rtl="0" eaLnBrk="0" fontAlgn="base" hangingPunct="0">
        <a:spcBef>
          <a:spcPct val="4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n"/>
        <a:defRPr kumimoji="1" sz="2286">
          <a:solidFill>
            <a:schemeClr val="tx1"/>
          </a:solidFill>
          <a:latin typeface="+mn-lt"/>
        </a:defRPr>
      </a:lvl3pPr>
      <a:lvl4pPr marL="1524030" indent="-217719" algn="l" rtl="0" eaLnBrk="0" fontAlgn="base" hangingPunct="0">
        <a:spcBef>
          <a:spcPct val="4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n"/>
        <a:defRPr kumimoji="1" sz="1905">
          <a:solidFill>
            <a:schemeClr val="tx1"/>
          </a:solidFill>
          <a:latin typeface="+mn-lt"/>
        </a:defRPr>
      </a:lvl4pPr>
      <a:lvl5pPr marL="1959468" indent="-217719" algn="l" rtl="0" eaLnBrk="0" fontAlgn="base" hangingPunct="0">
        <a:spcBef>
          <a:spcPct val="4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n"/>
        <a:defRPr kumimoji="1" sz="1905">
          <a:solidFill>
            <a:schemeClr val="tx1"/>
          </a:solidFill>
          <a:latin typeface="+mn-lt"/>
        </a:defRPr>
      </a:lvl5pPr>
      <a:lvl6pPr marL="2394905" indent="-217719" algn="l" rtl="0" eaLnBrk="0" fontAlgn="base" hangingPunct="0">
        <a:spcBef>
          <a:spcPct val="4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n"/>
        <a:defRPr kumimoji="1">
          <a:solidFill>
            <a:schemeClr val="tx1"/>
          </a:solidFill>
          <a:latin typeface="+mn-lt"/>
        </a:defRPr>
      </a:lvl6pPr>
      <a:lvl7pPr marL="2830342" indent="-217719" algn="l" rtl="0" eaLnBrk="0" fontAlgn="base" hangingPunct="0">
        <a:spcBef>
          <a:spcPct val="4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n"/>
        <a:defRPr kumimoji="1">
          <a:solidFill>
            <a:schemeClr val="tx1"/>
          </a:solidFill>
          <a:latin typeface="+mn-lt"/>
        </a:defRPr>
      </a:lvl7pPr>
      <a:lvl8pPr marL="3265780" indent="-217719" algn="l" rtl="0" eaLnBrk="0" fontAlgn="base" hangingPunct="0">
        <a:spcBef>
          <a:spcPct val="4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n"/>
        <a:defRPr kumimoji="1">
          <a:solidFill>
            <a:schemeClr val="tx1"/>
          </a:solidFill>
          <a:latin typeface="+mn-lt"/>
        </a:defRPr>
      </a:lvl8pPr>
      <a:lvl9pPr marL="3701217" indent="-217719" algn="l" rtl="0" eaLnBrk="0" fontAlgn="base" hangingPunct="0">
        <a:spcBef>
          <a:spcPct val="40000"/>
        </a:spcBef>
        <a:spcAft>
          <a:spcPct val="0"/>
        </a:spcAft>
        <a:buClr>
          <a:schemeClr val="accent1"/>
        </a:buClr>
        <a:buSzPct val="80000"/>
        <a:buFont typeface="Wingdings" pitchFamily="2" charset="2"/>
        <a:buChar char="n"/>
        <a:defRPr kumimoji="1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1pPr>
      <a:lvl2pPr marL="435437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2pPr>
      <a:lvl3pPr marL="870875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3pPr>
      <a:lvl4pPr marL="1306312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4pPr>
      <a:lvl5pPr marL="1741749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5pPr>
      <a:lvl6pPr marL="2177186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6pPr>
      <a:lvl7pPr marL="2612624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7pPr>
      <a:lvl8pPr marL="3048061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8pPr>
      <a:lvl9pPr marL="3483498" algn="l" defTabSz="870875" rtl="0" eaLnBrk="1" latinLnBrk="0" hangingPunct="1">
        <a:defRPr sz="171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98787" y="371182"/>
            <a:ext cx="11591613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29167" y="1362075"/>
            <a:ext cx="11454061" cy="4972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auto">
          <a:xfrm>
            <a:off x="0" y="0"/>
            <a:ext cx="12192000" cy="228600"/>
          </a:xfrm>
          <a:prstGeom prst="rect">
            <a:avLst/>
          </a:prstGeom>
          <a:solidFill>
            <a:srgbClr val="990000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en-US" sz="4200" b="0">
              <a:latin typeface="Times New Roman" pitchFamily="18" charset="0"/>
            </a:endParaRPr>
          </a:p>
        </p:txBody>
      </p:sp>
      <p:sp>
        <p:nvSpPr>
          <p:cNvPr id="7" name="Text Box 5"/>
          <p:cNvSpPr txBox="1">
            <a:spLocks noChangeArrowheads="1"/>
          </p:cNvSpPr>
          <p:nvPr/>
        </p:nvSpPr>
        <p:spPr bwMode="auto">
          <a:xfrm>
            <a:off x="1" y="-26988"/>
            <a:ext cx="12192000" cy="276999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en-US" altLang="zh-CN" sz="1200" dirty="0">
                <a:solidFill>
                  <a:schemeClr val="bg1"/>
                </a:solidFill>
                <a:latin typeface="Times New Roman" pitchFamily="18" charset="0"/>
              </a:rPr>
              <a:t>School of Computer Science and Technology,</a:t>
            </a:r>
            <a:r>
              <a:rPr lang="en-US" altLang="zh-CN" sz="1200" baseline="0" dirty="0">
                <a:solidFill>
                  <a:schemeClr val="bg1"/>
                </a:solidFill>
                <a:latin typeface="Times New Roman" pitchFamily="18" charset="0"/>
              </a:rPr>
              <a:t> </a:t>
            </a:r>
            <a:r>
              <a:rPr lang="en-US" altLang="zh-CN" sz="1200" dirty="0">
                <a:solidFill>
                  <a:schemeClr val="bg1"/>
                </a:solidFill>
                <a:latin typeface="Times New Roman" pitchFamily="18" charset="0"/>
              </a:rPr>
              <a:t>HIT</a:t>
            </a:r>
            <a:endParaRPr lang="en-US" sz="1200" dirty="0">
              <a:solidFill>
                <a:schemeClr val="bg1"/>
              </a:solidFill>
              <a:latin typeface="Times New Roman" pitchFamily="18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1826776" y="6611780"/>
            <a:ext cx="312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000" dirty="0"/>
          </a:p>
        </p:txBody>
      </p:sp>
      <p:sp>
        <p:nvSpPr>
          <p:cNvPr id="8" name="TextBox 7"/>
          <p:cNvSpPr txBox="1"/>
          <p:nvPr/>
        </p:nvSpPr>
        <p:spPr>
          <a:xfrm>
            <a:off x="755275" y="6629401"/>
            <a:ext cx="464582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b="0" i="0" dirty="0">
                <a:latin typeface="Calibri" pitchFamily="34" charset="0"/>
              </a:rPr>
              <a:t>Bryant</a:t>
            </a:r>
            <a:r>
              <a:rPr lang="en-US" sz="1000" b="0" i="0" baseline="0" dirty="0">
                <a:latin typeface="Calibri" pitchFamily="34" charset="0"/>
              </a:rPr>
              <a:t> and </a:t>
            </a:r>
            <a:r>
              <a:rPr lang="en-US" sz="1000" b="0" i="0" baseline="0" dirty="0" err="1">
                <a:latin typeface="Calibri" pitchFamily="34" charset="0"/>
              </a:rPr>
              <a:t>O’Hallaron</a:t>
            </a:r>
            <a:r>
              <a:rPr lang="en-US" sz="1000" b="0" i="0" baseline="0" dirty="0">
                <a:latin typeface="Calibri" pitchFamily="34" charset="0"/>
              </a:rPr>
              <a:t>, Computer Systems: A Programmer’s Perspective, Third Edition</a:t>
            </a:r>
            <a:endParaRPr lang="en-US" sz="1000" b="0" i="0" dirty="0">
              <a:latin typeface="Calibri" pitchFamily="34" charset="0"/>
            </a:endParaRPr>
          </a:p>
        </p:txBody>
      </p:sp>
      <p:sp>
        <p:nvSpPr>
          <p:cNvPr id="9" name="Rectangle 4"/>
          <p:cNvSpPr/>
          <p:nvPr userDrawn="1"/>
        </p:nvSpPr>
        <p:spPr>
          <a:xfrm>
            <a:off x="11826776" y="6611780"/>
            <a:ext cx="312906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489165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</p:sldLayoutIdLst>
  <p:txStyles>
    <p:titleStyle>
      <a:lvl1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1pPr>
      <a:lvl2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2pPr>
      <a:lvl3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3pPr>
      <a:lvl4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4pPr>
      <a:lvl5pPr marL="119063" indent="-1190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5pPr>
      <a:lvl6pPr marL="5762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6pPr>
      <a:lvl7pPr marL="10334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7pPr>
      <a:lvl8pPr marL="14906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8pPr>
      <a:lvl9pPr marL="1947863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Arial Narrow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60000"/>
        <a:buFont typeface="Wingdings 2" pitchFamily="18" charset="2"/>
        <a:buChar char="¢"/>
        <a:defRPr sz="2800" b="1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990000"/>
        </a:buClr>
        <a:buSzPct val="110000"/>
        <a:buFont typeface="Wingdings" pitchFamily="2" charset="2"/>
        <a:buChar char="§"/>
        <a:defRPr sz="2400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SzPct val="80000"/>
        <a:buFont typeface="Wingdings" pitchFamily="2" charset="2"/>
        <a:buChar char="§"/>
        <a:defRPr sz="2400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Calibri" panose="020F0502020204030204" pitchFamily="34" charset="0"/>
          <a:ea typeface="黑体" panose="02010609060101010101" pitchFamily="49" charset="-122"/>
          <a:cs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Arial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209800" y="1447800"/>
            <a:ext cx="77724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l">
              <a:defRPr/>
            </a:pPr>
            <a:r>
              <a:rPr lang="zh-CN" altLang="en-US" sz="40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  <a:t>课程概述</a:t>
            </a:r>
            <a:br>
              <a:rPr lang="en-US" sz="40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</a:br>
            <a:br>
              <a:rPr lang="en-US" sz="44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</a:br>
            <a:r>
              <a:rPr lang="zh-CN" altLang="en-US" sz="28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  <a:t>计算机系统</a:t>
            </a:r>
            <a:r>
              <a:rPr lang="en-US" sz="28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  <a:t>	</a:t>
            </a:r>
            <a:br>
              <a:rPr lang="en-US" sz="44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</a:br>
            <a:r>
              <a:rPr lang="zh-CN" altLang="en-US" sz="28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  <a:t>第</a:t>
            </a:r>
            <a:r>
              <a:rPr lang="en-US" altLang="zh-CN" sz="28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  <a:t>1</a:t>
            </a:r>
            <a:r>
              <a:rPr lang="zh-CN" altLang="en-US" sz="28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  <a:t>讲</a:t>
            </a:r>
            <a:r>
              <a:rPr lang="en-US" sz="28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  <a:t>, </a:t>
            </a:r>
            <a:r>
              <a:rPr lang="en-US" altLang="zh-CN" sz="28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  <a:t>Feb</a:t>
            </a:r>
            <a:r>
              <a:rPr lang="en-US" sz="2800" b="1" kern="0" dirty="0">
                <a:solidFill>
                  <a:schemeClr val="tx1"/>
                </a:solidFill>
                <a:latin typeface="Calibri" pitchFamily="34" charset="0"/>
                <a:ea typeface="+mj-ea"/>
                <a:cs typeface="+mj-cs"/>
              </a:rPr>
              <a:t>. 21, 2023</a:t>
            </a: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2209800" y="4267200"/>
            <a:ext cx="7678738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l">
              <a:spcBef>
                <a:spcPct val="20000"/>
              </a:spcBef>
              <a:buClr>
                <a:srgbClr val="990000"/>
              </a:buClr>
              <a:buSzPct val="60000"/>
              <a:defRPr/>
            </a:pPr>
            <a:r>
              <a:rPr lang="zh-CN" altLang="en-US" sz="2400" b="1" kern="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教师</a:t>
            </a:r>
            <a:r>
              <a:rPr lang="en-US" sz="2400" b="1" kern="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: </a:t>
            </a:r>
            <a:r>
              <a:rPr lang="zh-CN" altLang="en-US" sz="2400" b="1" kern="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刘宏伟</a:t>
            </a:r>
            <a:endParaRPr lang="en-US" altLang="zh-CN" sz="2400" b="1" kern="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algn="l">
              <a:spcBef>
                <a:spcPct val="20000"/>
              </a:spcBef>
              <a:buClr>
                <a:srgbClr val="990000"/>
              </a:buClr>
              <a:buSzPct val="60000"/>
              <a:defRPr/>
            </a:pPr>
            <a:endParaRPr lang="en-US" sz="2400" b="1" kern="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  <a:p>
            <a:pPr algn="l">
              <a:spcBef>
                <a:spcPct val="20000"/>
              </a:spcBef>
              <a:buClr>
                <a:srgbClr val="990000"/>
              </a:buClr>
              <a:buSzPct val="60000"/>
              <a:defRPr/>
            </a:pPr>
            <a:r>
              <a:rPr lang="zh-CN" altLang="en-US" sz="2400" b="1" kern="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cs typeface="+mn-cs"/>
              </a:rPr>
              <a:t>哈尔滨工业大学计算机学部</a:t>
            </a:r>
            <a:endParaRPr lang="en-US" sz="2400" b="1" kern="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>
          <a:xfrm>
            <a:off x="2558144" y="228601"/>
            <a:ext cx="7576457" cy="521305"/>
          </a:xfrm>
        </p:spPr>
        <p:txBody>
          <a:bodyPr/>
          <a:lstStyle/>
          <a:p>
            <a:r>
              <a:rPr lang="en-US" altLang="zh-CN" dirty="0">
                <a:ea typeface="ＭＳ Ｐゴシック" pitchFamily="34" charset="-128"/>
              </a:rPr>
              <a:t>Introduction to Computer Systems</a:t>
            </a:r>
          </a:p>
        </p:txBody>
      </p:sp>
      <p:sp>
        <p:nvSpPr>
          <p:cNvPr id="22531" name="Content Placeholder 15"/>
          <p:cNvSpPr>
            <a:spLocks noGrp="1"/>
          </p:cNvSpPr>
          <p:nvPr>
            <p:ph idx="1"/>
          </p:nvPr>
        </p:nvSpPr>
        <p:spPr>
          <a:xfrm>
            <a:off x="4191000" y="1023258"/>
            <a:ext cx="6477000" cy="2862943"/>
          </a:xfrm>
        </p:spPr>
        <p:txBody>
          <a:bodyPr/>
          <a:lstStyle/>
          <a:p>
            <a:r>
              <a:rPr lang="en-US" altLang="zh-CN" dirty="0">
                <a:ea typeface="ＭＳ Ｐゴシック" pitchFamily="34" charset="-128"/>
              </a:rPr>
              <a:t>Textbook</a:t>
            </a:r>
          </a:p>
          <a:p>
            <a:pPr lvl="1"/>
            <a:r>
              <a:rPr lang="en-US" altLang="zh-CN" i="1" dirty="0">
                <a:ea typeface="ＭＳ Ｐゴシック" pitchFamily="34" charset="-128"/>
              </a:rPr>
              <a:t>Computer Systems: A Programmer’s Perspective</a:t>
            </a:r>
          </a:p>
          <a:p>
            <a:pPr lvl="1"/>
            <a:r>
              <a:rPr lang="en-US" altLang="zh-CN" dirty="0">
                <a:ea typeface="ＭＳ Ｐゴシック" pitchFamily="34" charset="-128"/>
              </a:rPr>
              <a:t>Randal E. Bryant &amp; David R. </a:t>
            </a:r>
            <a:r>
              <a:rPr lang="en-US" altLang="zh-CN" dirty="0" err="1">
                <a:ea typeface="ＭＳ Ｐゴシック" pitchFamily="34" charset="-128"/>
              </a:rPr>
              <a:t>O’Hallaron</a:t>
            </a:r>
            <a:r>
              <a:rPr lang="en-US" altLang="zh-CN" dirty="0">
                <a:ea typeface="ＭＳ Ｐゴシック" pitchFamily="34" charset="-128"/>
              </a:rPr>
              <a:t>, 1998</a:t>
            </a:r>
          </a:p>
          <a:p>
            <a:pPr lvl="1"/>
            <a:r>
              <a:rPr lang="en-US" altLang="zh-CN" dirty="0">
                <a:ea typeface="ＭＳ Ｐゴシック" pitchFamily="34" charset="-128"/>
              </a:rPr>
              <a:t>Comprehend computer organization / architecture</a:t>
            </a:r>
          </a:p>
          <a:p>
            <a:pPr lvl="1"/>
            <a:r>
              <a:rPr lang="en-US" altLang="zh-CN" dirty="0">
                <a:ea typeface="ＭＳ Ｐゴシック" pitchFamily="34" charset="-128"/>
              </a:rPr>
              <a:t>Teach systems from programmer’s perspective</a:t>
            </a:r>
          </a:p>
          <a:p>
            <a:pPr lvl="1"/>
            <a:r>
              <a:rPr lang="en-US" altLang="zh-CN" dirty="0">
                <a:ea typeface="ＭＳ Ｐゴシック" pitchFamily="34" charset="-128"/>
              </a:rPr>
              <a:t>Widespread adoption</a:t>
            </a:r>
          </a:p>
          <a:p>
            <a:pPr eaLnBrk="1" hangingPunct="1"/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1998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年在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CMU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开设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/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2002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年正式出版教材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/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2010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年第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版发行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/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2015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年第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版发行</a:t>
            </a:r>
          </a:p>
          <a:p>
            <a:pPr eaLnBrk="1" hangingPunct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涵盖了计算机系统领域的广泛内容</a:t>
            </a:r>
          </a:p>
          <a:p>
            <a:pPr eaLnBrk="1" hangingPunct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仅从程序员的角度介绍，不与后续课程抢内容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en-US" altLang="zh-CN" dirty="0">
              <a:ea typeface="ＭＳ Ｐゴシック" pitchFamily="34" charset="-128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2063750" y="2605013"/>
            <a:ext cx="1295400" cy="653143"/>
          </a:xfrm>
          <a:prstGeom prst="rect">
            <a:avLst/>
          </a:prstGeom>
          <a:solidFill>
            <a:srgbClr val="800000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en-US" sz="1143" dirty="0">
                <a:solidFill>
                  <a:srgbClr val="FFCC00"/>
                </a:solidFill>
                <a:latin typeface="Arial" pitchFamily="34" charset="0"/>
                <a:cs typeface="Arial" pitchFamily="34" charset="0"/>
              </a:rPr>
              <a:t>C</a:t>
            </a:r>
          </a:p>
          <a:p>
            <a:pPr defTabSz="870875" eaLnBrk="0" hangingPunct="0">
              <a:defRPr/>
            </a:pPr>
            <a:r>
              <a:rPr lang="en-US" sz="1143" dirty="0">
                <a:solidFill>
                  <a:srgbClr val="FFCC00"/>
                </a:solidFill>
                <a:latin typeface="Arial" pitchFamily="34" charset="0"/>
                <a:cs typeface="Arial" pitchFamily="34" charset="0"/>
              </a:rPr>
              <a:t>Programming</a:t>
            </a:r>
          </a:p>
        </p:txBody>
      </p:sp>
      <p:sp>
        <p:nvSpPr>
          <p:cNvPr id="31" name="Rectangle 30"/>
          <p:cNvSpPr/>
          <p:nvPr/>
        </p:nvSpPr>
        <p:spPr>
          <a:xfrm>
            <a:off x="2063750" y="1440847"/>
            <a:ext cx="1295400" cy="653143"/>
          </a:xfrm>
          <a:prstGeom prst="rect">
            <a:avLst/>
          </a:prstGeom>
          <a:solidFill>
            <a:srgbClr val="ADEBEB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en-US" sz="1143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CS 213</a:t>
            </a:r>
          </a:p>
          <a:p>
            <a:pPr defTabSz="870875" eaLnBrk="0" hangingPunct="0">
              <a:defRPr/>
            </a:pPr>
            <a:r>
              <a:rPr lang="en-US" sz="1143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Introduction to</a:t>
            </a:r>
          </a:p>
          <a:p>
            <a:pPr defTabSz="870875" eaLnBrk="0" hangingPunct="0">
              <a:defRPr/>
            </a:pPr>
            <a:r>
              <a:rPr lang="en-US" sz="1143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Computer Systems</a:t>
            </a:r>
          </a:p>
        </p:txBody>
      </p:sp>
      <p:cxnSp>
        <p:nvCxnSpPr>
          <p:cNvPr id="32" name="Straight Arrow Connector 31"/>
          <p:cNvCxnSpPr>
            <a:stCxn id="24" idx="0"/>
            <a:endCxn id="31" idx="2"/>
          </p:cNvCxnSpPr>
          <p:nvPr/>
        </p:nvCxnSpPr>
        <p:spPr>
          <a:xfrm flipV="1">
            <a:off x="2711450" y="2093990"/>
            <a:ext cx="0" cy="511024"/>
          </a:xfrm>
          <a:prstGeom prst="straightConnector1">
            <a:avLst/>
          </a:prstGeom>
          <a:ln w="25400">
            <a:solidFill>
              <a:schemeClr val="tx1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535" name="Picture 102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4339" y="3737430"/>
            <a:ext cx="2430462" cy="2881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rgbClr val="000000"/>
                </a:solidFill>
                <a:miter lim="800000"/>
                <a:headEnd/>
                <a:tailEnd type="none" w="sm" len="sm"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17893644"/>
      </p:ext>
    </p:extLst>
  </p:cSld>
  <p:clrMapOvr>
    <a:masterClrMapping/>
  </p:clrMapOvr>
  <p:transition>
    <p:zo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>
          <a:xfrm>
            <a:off x="2514600" y="228600"/>
            <a:ext cx="7620000" cy="533400"/>
          </a:xfrm>
        </p:spPr>
        <p:txBody>
          <a:bodyPr/>
          <a:lstStyle/>
          <a:p>
            <a:pPr eaLnBrk="1" hangingPunct="1"/>
            <a:r>
              <a:rPr lang="en-US" altLang="zh-CN" sz="3200" dirty="0">
                <a:ea typeface="ＭＳ Ｐゴシック" pitchFamily="34" charset="-128"/>
              </a:rPr>
              <a:t>Introduction to Computer Systems</a:t>
            </a:r>
            <a:endParaRPr lang="en-US" altLang="zh-CN" sz="3200" dirty="0">
              <a:latin typeface="Comic Sans MS" pitchFamily="66" charset="0"/>
              <a:ea typeface="ＭＳ Ｐゴシック" pitchFamily="34" charset="-128"/>
            </a:endParaRP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24000" y="1295400"/>
            <a:ext cx="8305800" cy="4484310"/>
          </a:xfrm>
        </p:spPr>
        <p:txBody>
          <a:bodyPr/>
          <a:lstStyle/>
          <a:p>
            <a:pPr eaLnBrk="1" hangingPunct="1">
              <a:spcBef>
                <a:spcPts val="571"/>
              </a:spcBef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汇编、编译</a:t>
            </a:r>
          </a:p>
          <a:p>
            <a:pPr lvl="1" eaLnBrk="1" hangingPunct="1">
              <a:spcBef>
                <a:spcPts val="571"/>
              </a:spcBef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二进制，汇编，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link/loader</a:t>
            </a:r>
          </a:p>
          <a:p>
            <a:pPr eaLnBrk="1" hangingPunct="1">
              <a:spcBef>
                <a:spcPts val="571"/>
              </a:spcBef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组成与体系结构</a:t>
            </a:r>
            <a:r>
              <a:rPr lang="zh-CN" altLang="en-US" sz="2000" b="1" dirty="0">
                <a:latin typeface="宋体" panose="02010600030101010101" pitchFamily="2" charset="-122"/>
                <a:ea typeface="宋体" panose="02010600030101010101" pitchFamily="2" charset="-122"/>
              </a:rPr>
              <a:t>（因为时间关系，仅简单介绍相关概念）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 eaLnBrk="1" hangingPunct="1">
              <a:spcBef>
                <a:spcPts val="571"/>
              </a:spcBef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流水线，超标量，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memory hierarchy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（详细介绍）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>
              <a:spcBef>
                <a:spcPts val="571"/>
              </a:spcBef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操作系统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 eaLnBrk="1" hangingPunct="1">
              <a:spcBef>
                <a:spcPts val="571"/>
              </a:spcBef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fork/</a:t>
            </a:r>
            <a:r>
              <a:rPr lang="en-US" altLang="zh-CN" sz="24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execve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/wait/signal (shell),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虚存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eaLnBrk="1" hangingPunct="1">
              <a:spcBef>
                <a:spcPts val="571"/>
              </a:spcBef>
            </a:pPr>
            <a:r>
              <a:rPr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I/O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与网络编程（自学）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 eaLnBrk="1" hangingPunct="1">
              <a:spcBef>
                <a:spcPts val="571"/>
              </a:spcBef>
            </a:pP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I/O,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网络程序设计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并发程序设计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61576976"/>
      </p:ext>
    </p:extLst>
  </p:cSld>
  <p:clrMapOvr>
    <a:masterClrMapping/>
  </p:clrMapOvr>
  <p:transition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2743201" y="228600"/>
            <a:ext cx="6960205" cy="533400"/>
          </a:xfrm>
        </p:spPr>
        <p:txBody>
          <a:bodyPr/>
          <a:lstStyle/>
          <a:p>
            <a:pPr eaLnBrk="1" hangingPunct="1"/>
            <a:r>
              <a:rPr lang="en-US" altLang="zh-CN" sz="2800" dirty="0">
                <a:ea typeface="ＭＳ Ｐゴシック" pitchFamily="34" charset="-128"/>
              </a:rPr>
              <a:t>Introduction to Computer Systems</a:t>
            </a:r>
            <a:endParaRPr lang="en-US" altLang="zh-CN" sz="2800" dirty="0">
              <a:latin typeface="Comic Sans MS" pitchFamily="66" charset="0"/>
              <a:ea typeface="ＭＳ Ｐゴシック" pitchFamily="34" charset="-128"/>
            </a:endParaRP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92313" y="914400"/>
            <a:ext cx="8294687" cy="4876800"/>
          </a:xfrm>
        </p:spPr>
        <p:txBody>
          <a:bodyPr/>
          <a:lstStyle/>
          <a:p>
            <a:pPr eaLnBrk="1" hangingPunct="1">
              <a:lnSpc>
                <a:spcPct val="110000"/>
              </a:lnSpc>
              <a:spcBef>
                <a:spcPct val="0"/>
              </a:spcBef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做中学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 eaLnBrk="1" hangingPunct="1">
              <a:lnSpc>
                <a:spcPct val="110000"/>
              </a:lnSpc>
              <a:spcBef>
                <a:spcPct val="0"/>
              </a:spcBef>
            </a:pPr>
            <a:r>
              <a:rPr lang="zh-CN" altLang="en-US" sz="2819" b="1" dirty="0">
                <a:latin typeface="宋体" panose="02010600030101010101" pitchFamily="2" charset="-122"/>
                <a:ea typeface="宋体" panose="02010600030101010101" pitchFamily="2" charset="-122"/>
              </a:rPr>
              <a:t>设计了</a:t>
            </a:r>
            <a:r>
              <a:rPr lang="en-US" altLang="zh-CN" sz="2819" b="1" dirty="0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altLang="en-US" sz="2819" b="1" dirty="0">
                <a:latin typeface="宋体" panose="02010600030101010101" pitchFamily="2" charset="-122"/>
                <a:ea typeface="宋体" panose="02010600030101010101" pitchFamily="2" charset="-122"/>
              </a:rPr>
              <a:t>个</a:t>
            </a:r>
            <a:r>
              <a:rPr lang="en-US" altLang="zh-CN" sz="2819" b="1" dirty="0">
                <a:latin typeface="宋体" panose="02010600030101010101" pitchFamily="2" charset="-122"/>
                <a:ea typeface="宋体" panose="02010600030101010101" pitchFamily="2" charset="-122"/>
              </a:rPr>
              <a:t>labs</a:t>
            </a:r>
          </a:p>
          <a:p>
            <a:pPr lvl="2">
              <a:lnSpc>
                <a:spcPct val="200000"/>
              </a:lnSpc>
            </a:pPr>
            <a:r>
              <a:rPr lang="en-US" altLang="zh-CN" sz="2400" dirty="0"/>
              <a:t>(1) </a:t>
            </a:r>
            <a:r>
              <a:rPr lang="zh-CN" altLang="zh-CN" sz="2400" dirty="0"/>
              <a:t>现代计算机系统漫游</a:t>
            </a:r>
          </a:p>
          <a:p>
            <a:pPr lvl="2">
              <a:lnSpc>
                <a:spcPct val="200000"/>
              </a:lnSpc>
            </a:pPr>
            <a:r>
              <a:rPr lang="en-US" altLang="zh-CN" sz="2400" dirty="0"/>
              <a:t>(2) </a:t>
            </a:r>
            <a:r>
              <a:rPr lang="zh-CN" altLang="zh-CN" sz="2400" dirty="0"/>
              <a:t>数据与代码的机器表示</a:t>
            </a:r>
          </a:p>
          <a:p>
            <a:pPr lvl="2">
              <a:lnSpc>
                <a:spcPct val="200000"/>
              </a:lnSpc>
            </a:pPr>
            <a:r>
              <a:rPr lang="en-US" altLang="zh-CN" sz="2400" dirty="0"/>
              <a:t>(3) </a:t>
            </a:r>
            <a:r>
              <a:rPr lang="zh-CN" altLang="zh-CN" sz="2400" dirty="0"/>
              <a:t>程序的性能优化</a:t>
            </a:r>
          </a:p>
          <a:p>
            <a:pPr lvl="2">
              <a:lnSpc>
                <a:spcPct val="200000"/>
              </a:lnSpc>
            </a:pPr>
            <a:r>
              <a:rPr lang="en-US" altLang="zh-CN" sz="2400" dirty="0"/>
              <a:t>(4) </a:t>
            </a:r>
            <a:r>
              <a:rPr lang="en-US" altLang="zh-CN" sz="2400" dirty="0" err="1"/>
              <a:t>TinyShell</a:t>
            </a:r>
            <a:r>
              <a:rPr lang="zh-CN" altLang="zh-CN" sz="2400" dirty="0"/>
              <a:t>微壳</a:t>
            </a:r>
            <a:endParaRPr lang="en-US" altLang="zh-CN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4958689"/>
      </p:ext>
    </p:extLst>
  </p:cSld>
  <p:clrMapOvr>
    <a:masterClrMapping/>
  </p:clrMapOvr>
  <p:transition>
    <p:zo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970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447800" y="1143000"/>
            <a:ext cx="8534400" cy="5029200"/>
          </a:xfrm>
        </p:spPr>
        <p:txBody>
          <a:bodyPr/>
          <a:lstStyle/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我们的课程是程序员为核心的</a:t>
            </a:r>
            <a:r>
              <a:rPr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—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程序员的视野</a:t>
            </a:r>
            <a:endParaRPr lang="en-US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目标：通过更多地理解底层系统，成为更高效的程序员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使你能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>
              <a:buFont typeface="Wingdings" panose="05000000000000000000" pitchFamily="2" charset="2"/>
              <a:buChar char="ü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编写更加可靠、高效的程序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>
              <a:buFont typeface="Wingdings" panose="05000000000000000000" pitchFamily="2" charset="2"/>
              <a:buChar char="ü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编写更加安全的程序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这门课包括你们不会在其他地方看到的内容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不仅仅是专门的黑客的课程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>
              <a:buFont typeface="Wingdings" panose="05000000000000000000" pitchFamily="2" charset="2"/>
              <a:buChar char="ü"/>
            </a:pP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我们把隐藏的黑客带到每个人的面前</a:t>
            </a:r>
            <a:r>
              <a:rPr 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!</a:t>
            </a:r>
            <a:endParaRPr lang="en-US" sz="20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8343521"/>
      </p:ext>
    </p:extLst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22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altLang="zh-CN" sz="1200">
                <a:solidFill>
                  <a:srgbClr val="FFFFFF"/>
                </a:solidFill>
                <a:ea typeface="Gill Sans" charset="0"/>
                <a:cs typeface="Gill Sans" charset="0"/>
              </a:rPr>
              <a:t>HIT</a:t>
            </a:r>
            <a:endParaRPr lang="en-US" sz="1200">
              <a:solidFill>
                <a:srgbClr val="FFFFFF"/>
              </a:solidFill>
              <a:ea typeface="Gill Sans" charset="0"/>
              <a:cs typeface="Gill Sans" charset="0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本课程的要点</a:t>
            </a:r>
            <a:endParaRPr lang="en-US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752600" y="1752600"/>
            <a:ext cx="8382000" cy="3403600"/>
          </a:xfrm>
        </p:spPr>
        <p:txBody>
          <a:bodyPr/>
          <a:lstStyle/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课程主题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五个现实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可执行程序是怎么生成的（程序员的角度）？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可执行程序是怎么运行的（程序员的角度）？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怎么优化源程序（程序员的角度）？</a:t>
            </a:r>
            <a:endParaRPr 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课程考核与学术诚信</a:t>
            </a:r>
            <a:endParaRPr 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73899607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5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46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endParaRPr lang="en-US" sz="1200" dirty="0">
              <a:solidFill>
                <a:srgbClr val="FFFFFF"/>
              </a:solidFill>
              <a:ea typeface="Gill Sans" charset="0"/>
              <a:cs typeface="Gill Sans" charset="0"/>
            </a:endParaRP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title"/>
          </p:nvPr>
        </p:nvSpPr>
        <p:spPr>
          <a:xfrm>
            <a:off x="1905000" y="152400"/>
            <a:ext cx="8534400" cy="736600"/>
          </a:xfrm>
        </p:spPr>
        <p:txBody>
          <a:bodyPr/>
          <a:lstStyle/>
          <a:p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一、课程主题</a:t>
            </a:r>
            <a:endParaRPr lang="en-US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914400" y="838200"/>
            <a:ext cx="10439400" cy="5486400"/>
          </a:xfrm>
        </p:spPr>
        <p:txBody>
          <a:bodyPr/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多数计算机科学与计算机工程的课程强调抽象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抽象数据（类）型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渐进分析</a:t>
            </a:r>
            <a:r>
              <a:rPr lang="en-US" dirty="0">
                <a:latin typeface="宋体" panose="02010600030101010101" pitchFamily="2" charset="-122"/>
                <a:ea typeface="宋体" panose="02010600030101010101" pitchFamily="2" charset="-122"/>
              </a:rPr>
              <a:t>Asymptotic analysis</a:t>
            </a: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抽象是有限制的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特别是在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bug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（程序缺陷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故障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错误）面前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需要理解底层实现的细节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学完本课程的有用的收获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成为更高水平的程序员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能够发现并有效地排除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bug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能理解并调整程序性能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为</a:t>
            </a:r>
            <a:r>
              <a:rPr lang="en-US" dirty="0">
                <a:latin typeface="宋体" panose="02010600030101010101" pitchFamily="2" charset="-122"/>
                <a:ea typeface="宋体" panose="02010600030101010101" pitchFamily="2" charset="-122"/>
              </a:rPr>
              <a:t>CS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/S</a:t>
            </a:r>
            <a:r>
              <a:rPr lang="en-US" dirty="0">
                <a:latin typeface="宋体" panose="02010600030101010101" pitchFamily="2" charset="-122"/>
                <a:ea typeface="宋体" panose="02010600030101010101" pitchFamily="2" charset="-122"/>
              </a:rPr>
              <a:t>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的后续系统课程打基础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编译、操作系统设计、计算机网络、计算机组织与体系结构、嵌入式系统等。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从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Windows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向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Linux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迁移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培养学生系统观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8534400" y="1981201"/>
            <a:ext cx="2819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抽象很好，但别忘记现实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70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endParaRPr lang="en-US" sz="1200" dirty="0">
              <a:solidFill>
                <a:srgbClr val="FFFFFF"/>
              </a:solidFill>
              <a:ea typeface="Gill Sans" charset="0"/>
              <a:cs typeface="Gill Sans" charset="0"/>
            </a:endParaRP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title"/>
          </p:nvPr>
        </p:nvSpPr>
        <p:spPr>
          <a:xfrm>
            <a:off x="1752600" y="533400"/>
            <a:ext cx="8382000" cy="982626"/>
          </a:xfrm>
          <a:ln/>
        </p:spPr>
        <p:txBody>
          <a:bodyPr/>
          <a:lstStyle/>
          <a:p>
            <a:pPr marL="119063" indent="-119063"/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二、五个现实</a:t>
            </a:r>
            <a:br>
              <a:rPr lang="en-US" altLang="zh-CN" b="1" dirty="0"/>
            </a:br>
            <a:r>
              <a:rPr lang="zh-CN" altLang="en-US" b="1" dirty="0"/>
              <a:t>现实</a:t>
            </a:r>
            <a:r>
              <a:rPr lang="en-US" b="1" dirty="0"/>
              <a:t> #1:  </a:t>
            </a:r>
            <a:r>
              <a:rPr lang="en-US" altLang="zh-CN" b="1" dirty="0" err="1"/>
              <a:t>i</a:t>
            </a:r>
            <a:r>
              <a:rPr lang="en-US" b="1" dirty="0" err="1"/>
              <a:t>nt</a:t>
            </a:r>
            <a:r>
              <a:rPr lang="zh-CN" altLang="en-US" b="1" dirty="0"/>
              <a:t>不是整数</a:t>
            </a:r>
            <a:r>
              <a:rPr lang="en-US" b="1" dirty="0"/>
              <a:t>, float</a:t>
            </a:r>
            <a:r>
              <a:rPr lang="zh-CN" altLang="en-US" b="1" dirty="0"/>
              <a:t>不是实数</a:t>
            </a:r>
            <a:endParaRPr lang="en-US" b="1" dirty="0"/>
          </a:p>
        </p:txBody>
      </p:sp>
      <p:sp>
        <p:nvSpPr>
          <p:cNvPr id="71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905000" y="1943780"/>
            <a:ext cx="8382000" cy="3237821"/>
          </a:xfrm>
          <a:ln/>
        </p:spPr>
        <p:txBody>
          <a:bodyPr/>
          <a:lstStyle/>
          <a:p>
            <a:r>
              <a:rPr lang="zh-CN" altLang="en-US" b="1" dirty="0"/>
              <a:t>例</a:t>
            </a:r>
            <a:r>
              <a:rPr lang="en-US" b="1" dirty="0"/>
              <a:t> 1:  x</a:t>
            </a:r>
            <a:r>
              <a:rPr lang="en-US" b="1" baseline="32000" dirty="0"/>
              <a:t>2</a:t>
            </a:r>
            <a:r>
              <a:rPr lang="en-US" b="1" dirty="0"/>
              <a:t> ≥ 0?</a:t>
            </a:r>
          </a:p>
          <a:p>
            <a:pPr marL="552450" lvl="1">
              <a:spcBef>
                <a:spcPts val="1600"/>
              </a:spcBef>
            </a:pPr>
            <a:r>
              <a:rPr lang="en-US" dirty="0"/>
              <a:t>Float’s: Yes!</a:t>
            </a:r>
          </a:p>
          <a:p>
            <a:pPr marL="552450" lvl="1">
              <a:spcBef>
                <a:spcPts val="6000"/>
              </a:spcBef>
            </a:pPr>
            <a:r>
              <a:rPr lang="en-US" dirty="0" err="1"/>
              <a:t>Int’s</a:t>
            </a:r>
            <a:r>
              <a:rPr lang="en-US" dirty="0"/>
              <a:t>:</a:t>
            </a:r>
          </a:p>
          <a:p>
            <a:pPr marL="838200" lvl="2"/>
            <a:r>
              <a:rPr lang="en-US" dirty="0">
                <a:ea typeface="Zapf Dingbats" charset="2"/>
                <a:cs typeface="Zapf Dingbats" charset="2"/>
              </a:rPr>
              <a:t> 40000 * 40000 </a:t>
            </a:r>
            <a:r>
              <a:rPr lang="en-US" altLang="zh-CN" dirty="0">
                <a:latin typeface="宋体" panose="02010600030101010101" pitchFamily="2" charset="-122"/>
                <a:ea typeface="Zapf Dingbats" charset="2"/>
                <a:cs typeface="Zapf Dingbats" charset="2"/>
              </a:rPr>
              <a:t>→</a:t>
            </a:r>
            <a:r>
              <a:rPr lang="en-US" dirty="0">
                <a:ea typeface="Zapf Dingbats" charset="2"/>
                <a:cs typeface="Zapf Dingbats" charset="2"/>
              </a:rPr>
              <a:t>1600000000</a:t>
            </a:r>
            <a:endParaRPr lang="en-US" dirty="0"/>
          </a:p>
          <a:p>
            <a:pPr marL="838200" lvl="2"/>
            <a:r>
              <a:rPr lang="en-US" dirty="0">
                <a:ea typeface="Zapf Dingbats" charset="2"/>
                <a:cs typeface="Zapf Dingbats" charset="2"/>
              </a:rPr>
              <a:t> 50000 * 50000 </a:t>
            </a:r>
            <a:r>
              <a:rPr lang="en-US" altLang="zh-CN" dirty="0">
                <a:latin typeface="宋体" panose="02010600030101010101" pitchFamily="2" charset="-122"/>
                <a:ea typeface="Zapf Dingbats" charset="2"/>
                <a:cs typeface="Zapf Dingbats" charset="2"/>
              </a:rPr>
              <a:t>→</a:t>
            </a:r>
            <a:r>
              <a:rPr lang="en-US" dirty="0">
                <a:ea typeface="Zapf Dingbats" charset="2"/>
                <a:cs typeface="Zapf Dingbats" charset="2"/>
              </a:rPr>
              <a:t>??</a:t>
            </a:r>
            <a:endParaRPr lang="en-US" dirty="0"/>
          </a:p>
        </p:txBody>
      </p:sp>
      <p:pic>
        <p:nvPicPr>
          <p:cNvPr id="7173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622801" y="2052638"/>
            <a:ext cx="5331841" cy="175736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7174" name="Rectangle 6"/>
          <p:cNvSpPr>
            <a:spLocks/>
          </p:cNvSpPr>
          <p:nvPr/>
        </p:nvSpPr>
        <p:spPr bwMode="auto">
          <a:xfrm>
            <a:off x="8866188" y="6578600"/>
            <a:ext cx="1727200" cy="25400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r>
              <a:rPr lang="en-US" sz="12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Source: xkcd.com/571</a:t>
            </a:r>
          </a:p>
        </p:txBody>
      </p:sp>
      <p:sp>
        <p:nvSpPr>
          <p:cNvPr id="8" name="Rectangle 4"/>
          <p:cNvSpPr txBox="1">
            <a:spLocks noChangeArrowheads="1"/>
          </p:cNvSpPr>
          <p:nvPr/>
        </p:nvSpPr>
        <p:spPr bwMode="auto">
          <a:xfrm>
            <a:off x="1905000" y="4686980"/>
            <a:ext cx="8382000" cy="17138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r>
              <a:rPr lang="zh-CN" altLang="en-US" b="1" dirty="0"/>
              <a:t>例</a:t>
            </a:r>
            <a:r>
              <a:rPr lang="en-US" altLang="zh-CN" b="1" dirty="0"/>
              <a:t> 2:  (x + y) + z  =  x + (y + z)?</a:t>
            </a:r>
          </a:p>
          <a:p>
            <a:pPr marL="552450" lvl="1"/>
            <a:r>
              <a:rPr lang="zh-CN" altLang="en-US" dirty="0"/>
              <a:t>无符号</a:t>
            </a:r>
            <a:r>
              <a:rPr lang="en-US" altLang="zh-CN" dirty="0"/>
              <a:t>/</a:t>
            </a:r>
            <a:r>
              <a:rPr lang="zh-CN" altLang="en-US" dirty="0"/>
              <a:t>有符号 </a:t>
            </a:r>
            <a:r>
              <a:rPr lang="en-US" altLang="zh-CN" dirty="0" err="1"/>
              <a:t>Int</a:t>
            </a:r>
            <a:r>
              <a:rPr lang="en-US" altLang="zh-CN" dirty="0"/>
              <a:t>: Yes!</a:t>
            </a:r>
          </a:p>
          <a:p>
            <a:pPr marL="552450" lvl="1"/>
            <a:r>
              <a:rPr lang="zh-CN" altLang="en-US" dirty="0"/>
              <a:t>浮点数</a:t>
            </a:r>
            <a:r>
              <a:rPr lang="en-US" altLang="zh-CN" dirty="0"/>
              <a:t>Float:	</a:t>
            </a:r>
          </a:p>
          <a:p>
            <a:pPr marL="838200" lvl="2"/>
            <a:r>
              <a:rPr lang="en-US" altLang="zh-CN" dirty="0"/>
              <a:t> (1e20 + -1e20) + 3.14 --&gt; 3.14</a:t>
            </a:r>
          </a:p>
          <a:p>
            <a:pPr marL="838200" lvl="2"/>
            <a:r>
              <a:rPr lang="en-US" altLang="zh-CN" dirty="0"/>
              <a:t> 1e20 + (-1e20 + 3.14) --&gt; ??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7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72" grpId="0" build="p" bldLvl="3"/>
      <p:bldP spid="8" grpId="0" build="p" bldLvl="3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5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/>
              <a:t>计算机的算法</a:t>
            </a:r>
            <a:r>
              <a:rPr lang="en-US" altLang="zh-CN" b="1"/>
              <a:t>/</a:t>
            </a:r>
            <a:r>
              <a:rPr lang="zh-CN" altLang="en-US" b="1"/>
              <a:t>算术</a:t>
            </a:r>
            <a:endParaRPr lang="en-US" b="1" dirty="0"/>
          </a:p>
        </p:txBody>
      </p:sp>
      <p:sp>
        <p:nvSpPr>
          <p:cNvPr id="112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133600" y="1447800"/>
            <a:ext cx="8001000" cy="4419600"/>
          </a:xfrm>
        </p:spPr>
        <p:txBody>
          <a:bodyPr/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不要假设所有的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 “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通常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”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数学特性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因为数据表示的有限性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整数操作满足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“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环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”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特性 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交换律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结合律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分配律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浮点操作满足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“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有序性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ordering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”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特性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单调性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符号值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96900" lvl="2" indent="0">
              <a:buNone/>
            </a:pP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关注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要理解哪一种抽象应用在哪些上下文中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针对编译器程序员和严肃的应用程序员的重要事项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90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现实</a:t>
            </a:r>
            <a:r>
              <a:rPr lang="en-US" b="1" dirty="0"/>
              <a:t> #2: </a:t>
            </a:r>
            <a:br>
              <a:rPr lang="en-US" b="1" dirty="0"/>
            </a:br>
            <a:r>
              <a:rPr lang="zh-CN" altLang="en-US" b="1" dirty="0"/>
              <a:t>你不得不懂汇编</a:t>
            </a:r>
            <a:endParaRPr lang="en-US" b="1" dirty="0"/>
          </a:p>
        </p:txBody>
      </p:sp>
      <p:sp>
        <p:nvSpPr>
          <p:cNvPr id="1229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905000" y="1397000"/>
            <a:ext cx="8382000" cy="5003800"/>
          </a:xfrm>
        </p:spPr>
        <p:txBody>
          <a:bodyPr/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有可能是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你永远不用汇编语言写程序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编译器比你更好更耐心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但是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: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汇编是理解机器级执行模型的关键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Bug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面前程序的行为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高级语言模型会失败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调整程序性能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理解由编译器做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不做的优化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理解程序低效的根源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实现系统软件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编译器把机器代码作为目标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操作系统要管理进程状态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创建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/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处理</a:t>
            </a:r>
            <a:r>
              <a:rPr lang="en-US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恶意软件（</a:t>
            </a:r>
            <a:r>
              <a:rPr lang="en-US" dirty="0">
                <a:latin typeface="宋体" panose="02010600030101010101" pitchFamily="2" charset="-122"/>
                <a:ea typeface="宋体" panose="02010600030101010101" pitchFamily="2" charset="-122"/>
              </a:rPr>
              <a:t>malware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en-US" dirty="0">
                <a:latin typeface="宋体" panose="02010600030101010101" pitchFamily="2" charset="-122"/>
                <a:ea typeface="宋体" panose="02010600030101010101" pitchFamily="2" charset="-122"/>
              </a:rPr>
              <a:t>x86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汇编是很好的语言选择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10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>
          <a:xfrm>
            <a:off x="1905000" y="250826"/>
            <a:ext cx="8382000" cy="1095375"/>
          </a:xfrm>
          <a:ln/>
        </p:spPr>
        <p:txBody>
          <a:bodyPr/>
          <a:lstStyle/>
          <a:p>
            <a:pPr marL="119063" indent="-119063"/>
            <a:r>
              <a:rPr lang="zh-CN" altLang="en-US" b="1" dirty="0"/>
              <a:t>现实</a:t>
            </a:r>
            <a:r>
              <a:rPr lang="en-US" b="1" dirty="0"/>
              <a:t>#3:</a:t>
            </a:r>
            <a:r>
              <a:rPr lang="zh-CN" altLang="en-US" b="1" dirty="0"/>
              <a:t>存储器</a:t>
            </a:r>
            <a:br>
              <a:rPr lang="en-US" b="1" dirty="0"/>
            </a:br>
            <a:r>
              <a:rPr lang="en-US" sz="2900" b="1" dirty="0"/>
              <a:t>R</a:t>
            </a:r>
            <a:r>
              <a:rPr lang="en-US" altLang="zh-CN" sz="2900" b="1" dirty="0"/>
              <a:t>AM</a:t>
            </a:r>
            <a:r>
              <a:rPr lang="zh-CN" altLang="en-US" sz="2900" b="1" dirty="0"/>
              <a:t>随机存储器是一个非物理抽象</a:t>
            </a:r>
            <a:endParaRPr lang="en-US" sz="2900" b="1" dirty="0"/>
          </a:p>
        </p:txBody>
      </p:sp>
      <p:sp>
        <p:nvSpPr>
          <p:cNvPr id="1741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905000" y="1524000"/>
            <a:ext cx="8382000" cy="4343400"/>
          </a:xfrm>
          <a:ln/>
        </p:spPr>
        <p:txBody>
          <a:bodyPr/>
          <a:lstStyle/>
          <a:p>
            <a:pPr marL="838200" lvl="2"/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存储器不是无限的</a:t>
            </a:r>
            <a:endParaRPr lang="en-US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存储器需要分配与管理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很多应用是存储控制的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存储引用错特别致命</a:t>
            </a:r>
            <a:endParaRPr lang="en-US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在时间和空间方面效果都不友好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存储器性能是不一致的</a:t>
            </a:r>
            <a:endParaRPr lang="en-US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Cache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与虚拟存储器能大大影响程序性能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针对存储系统的特点，调整程序，能带来大幅速度提升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04861" y="228600"/>
            <a:ext cx="7198545" cy="508000"/>
          </a:xfrm>
        </p:spPr>
        <p:txBody>
          <a:bodyPr/>
          <a:lstStyle/>
          <a:p>
            <a:r>
              <a:rPr lang="zh-CN" altLang="en-US" sz="2667" dirty="0"/>
              <a:t>计算机学科的特色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05000" y="990600"/>
            <a:ext cx="8305800" cy="5486400"/>
          </a:xfrm>
        </p:spPr>
        <p:txBody>
          <a:bodyPr/>
          <a:lstStyle/>
          <a:p>
            <a:r>
              <a:rPr lang="zh-CN" altLang="en-US" sz="2400" b="1" dirty="0"/>
              <a:t>计算机学科是一个新兴学科</a:t>
            </a:r>
            <a:endParaRPr lang="en-US" altLang="zh-CN" sz="2400" b="1" dirty="0"/>
          </a:p>
          <a:p>
            <a:pPr lvl="1"/>
            <a:r>
              <a:rPr lang="en-US" altLang="zh-CN" sz="2000" b="1" dirty="0"/>
              <a:t>1946</a:t>
            </a:r>
            <a:r>
              <a:rPr lang="zh-CN" altLang="en-US" sz="2000" b="1" dirty="0"/>
              <a:t>年出现第一台真正意义上的电子计算机</a:t>
            </a:r>
            <a:endParaRPr lang="en-US" altLang="zh-CN" sz="2000" b="1" dirty="0"/>
          </a:p>
          <a:p>
            <a:pPr lvl="1"/>
            <a:r>
              <a:rPr lang="zh-CN" altLang="en-US" sz="2000" b="1" dirty="0"/>
              <a:t>世界上较早的计算机科学学位培养项目出现在</a:t>
            </a:r>
            <a:r>
              <a:rPr lang="en-US" altLang="zh-CN" sz="2000" b="1" dirty="0"/>
              <a:t>1953</a:t>
            </a:r>
            <a:r>
              <a:rPr lang="zh-CN" altLang="en-US" sz="2000" b="1" dirty="0"/>
              <a:t>年，英国剑桥大学</a:t>
            </a:r>
            <a:endParaRPr lang="en-US" altLang="zh-CN" sz="2000" b="1" dirty="0"/>
          </a:p>
          <a:p>
            <a:pPr lvl="1"/>
            <a:r>
              <a:rPr lang="zh-CN" altLang="en-US" sz="2000" b="1" dirty="0"/>
              <a:t>美国第一个计算机科学学位培养项目出现在</a:t>
            </a:r>
            <a:r>
              <a:rPr lang="en-US" altLang="zh-CN" sz="2000" b="1" dirty="0"/>
              <a:t>1962</a:t>
            </a:r>
            <a:r>
              <a:rPr lang="zh-CN" altLang="en-US" sz="2000" b="1" dirty="0"/>
              <a:t>年，普度大学</a:t>
            </a:r>
            <a:endParaRPr lang="en-US" altLang="zh-CN" sz="2000" b="1" dirty="0"/>
          </a:p>
          <a:p>
            <a:pPr lvl="1"/>
            <a:r>
              <a:rPr lang="zh-CN" altLang="en-US" sz="2000" b="1" dirty="0"/>
              <a:t>中国第一个计算机专业出现在</a:t>
            </a:r>
            <a:r>
              <a:rPr lang="en-US" altLang="zh-CN" sz="2000" b="1" dirty="0"/>
              <a:t>1956</a:t>
            </a:r>
            <a:r>
              <a:rPr lang="zh-CN" altLang="en-US" sz="2000" b="1" dirty="0"/>
              <a:t>年，哈尔滨工业大学</a:t>
            </a:r>
            <a:endParaRPr lang="en-US" altLang="zh-CN" sz="2000" b="1" dirty="0"/>
          </a:p>
          <a:p>
            <a:r>
              <a:rPr lang="zh-CN" altLang="en-US" sz="2400" b="1" dirty="0"/>
              <a:t>计算机学科发展迅速</a:t>
            </a:r>
            <a:endParaRPr lang="en-US" altLang="zh-CN" sz="2400" b="1" dirty="0"/>
          </a:p>
          <a:p>
            <a:pPr lvl="1"/>
            <a:r>
              <a:rPr lang="zh-CN" altLang="en-US" sz="2000" b="1" dirty="0"/>
              <a:t>摩尔定律</a:t>
            </a:r>
            <a:endParaRPr lang="en-US" altLang="zh-CN" sz="2000" b="1" dirty="0"/>
          </a:p>
          <a:p>
            <a:pPr lvl="1"/>
            <a:r>
              <a:rPr lang="zh-CN" altLang="en-US" sz="2000" b="1" dirty="0"/>
              <a:t>新型计算机</a:t>
            </a:r>
          </a:p>
          <a:p>
            <a:pPr lvl="1"/>
            <a:r>
              <a:rPr lang="zh-CN" altLang="en-US" sz="2000" b="1" dirty="0"/>
              <a:t>计算机应用领域</a:t>
            </a:r>
            <a:endParaRPr lang="en-US" altLang="zh-CN" sz="2000" b="1" dirty="0"/>
          </a:p>
          <a:p>
            <a:pPr lvl="1"/>
            <a:r>
              <a:rPr lang="zh-CN" altLang="en-US" sz="2000" b="1" dirty="0"/>
              <a:t>交叉学科</a:t>
            </a:r>
            <a:endParaRPr lang="en-US" altLang="zh-CN" sz="2000" b="1" dirty="0"/>
          </a:p>
        </p:txBody>
      </p:sp>
    </p:spTree>
    <p:extLst>
      <p:ext uri="{BB962C8B-B14F-4D97-AF65-F5344CB8AC3E}">
        <p14:creationId xmlns:p14="http://schemas.microsoft.com/office/powerpoint/2010/main" val="662586752"/>
      </p:ext>
    </p:extLst>
  </p:cSld>
  <p:clrMapOvr>
    <a:masterClrMapping/>
  </p:clrMapOvr>
  <p:transition>
    <p:zo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34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zh-CN" altLang="en-US" b="1"/>
              <a:t>例：存储引用</a:t>
            </a:r>
            <a:r>
              <a:rPr lang="en-US" b="1"/>
              <a:t>Bug</a:t>
            </a:r>
            <a:endParaRPr lang="en-US" b="1" dirty="0"/>
          </a:p>
        </p:txBody>
      </p:sp>
      <p:sp>
        <p:nvSpPr>
          <p:cNvPr id="18438" name="Rectangle 6"/>
          <p:cNvSpPr>
            <a:spLocks noGrp="1" noChangeArrowheads="1"/>
          </p:cNvSpPr>
          <p:nvPr>
            <p:ph idx="1"/>
          </p:nvPr>
        </p:nvSpPr>
        <p:spPr bwMode="auto">
          <a:xfrm>
            <a:off x="1981200" y="6096001"/>
            <a:ext cx="8229600" cy="563563"/>
          </a:xfrm>
          <a:noFill/>
          <a:ln>
            <a:miter lim="800000"/>
            <a:headEnd/>
            <a:tailEnd/>
          </a:ln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1" indent="-342900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结果是系统相关的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18437" name="Rectangle 5"/>
          <p:cNvSpPr>
            <a:spLocks/>
          </p:cNvSpPr>
          <p:nvPr/>
        </p:nvSpPr>
        <p:spPr bwMode="auto">
          <a:xfrm>
            <a:off x="2349500" y="4267200"/>
            <a:ext cx="7327900" cy="18288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>
            <a:prstTxWarp prst="textNoShape">
              <a:avLst/>
            </a:prstTxWarp>
          </a:bodyPr>
          <a:lstStyle/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fun(0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)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	3.14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fun(1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)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3.14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fun(2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)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3.1399998664856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fun(3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)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2.00000061035156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fun(4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)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3.14</a:t>
            </a: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fun(6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)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</a:t>
            </a:r>
            <a:r>
              <a:rPr lang="en-US" sz="1800" dirty="0">
                <a:solidFill>
                  <a:schemeClr val="tx1"/>
                </a:solidFill>
                <a:latin typeface="Calibri"/>
                <a:ea typeface="Monaco" charset="0"/>
                <a:cs typeface="Calibri"/>
                <a:sym typeface="Courier New" charset="0"/>
              </a:rPr>
              <a:t>Segmentation fault</a:t>
            </a:r>
            <a:endParaRPr lang="en-US" sz="1800" dirty="0">
              <a:solidFill>
                <a:schemeClr val="tx1"/>
              </a:solidFill>
              <a:latin typeface="Courier New" charset="0"/>
              <a:ea typeface="Monaco" charset="0"/>
              <a:cs typeface="Monaco" charset="0"/>
              <a:sym typeface="Courier New" charset="0"/>
            </a:endParaRPr>
          </a:p>
        </p:txBody>
      </p:sp>
      <p:sp>
        <p:nvSpPr>
          <p:cNvPr id="18436" name="Rectangle 4"/>
          <p:cNvSpPr>
            <a:spLocks/>
          </p:cNvSpPr>
          <p:nvPr/>
        </p:nvSpPr>
        <p:spPr bwMode="auto">
          <a:xfrm>
            <a:off x="2362200" y="1295400"/>
            <a:ext cx="6553200" cy="2844800"/>
          </a:xfrm>
          <a:prstGeom prst="rect">
            <a:avLst/>
          </a:prstGeom>
          <a:solidFill>
            <a:srgbClr val="F8F6D9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63500" tIns="63500" rIns="63500" bIns="63500">
            <a:prstTxWarp prst="textNoShape">
              <a:avLst/>
            </a:prstTxWarp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typedef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struct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a[2];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double d;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struct_t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endParaRPr lang="en-US" sz="1600" b="1" dirty="0">
              <a:solidFill>
                <a:schemeClr val="tx1"/>
              </a:solidFill>
              <a:latin typeface="Courier New"/>
              <a:ea typeface="Monaco" charset="0"/>
              <a:cs typeface="Courier New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double fun(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) 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volatile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struct_t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s;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s.d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= 3.14;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s.a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[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] = 1073741824; /* Possibly out of bounds */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return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s.d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279195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7" grpId="0" build="p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58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19460" name="Rectangle 4"/>
          <p:cNvSpPr>
            <a:spLocks/>
          </p:cNvSpPr>
          <p:nvPr/>
        </p:nvSpPr>
        <p:spPr bwMode="auto">
          <a:xfrm>
            <a:off x="2286000" y="1270000"/>
            <a:ext cx="2209800" cy="1320800"/>
          </a:xfrm>
          <a:prstGeom prst="rect">
            <a:avLst/>
          </a:prstGeom>
          <a:solidFill>
            <a:srgbClr val="F8F6D9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63500" tIns="63500" rIns="63500" bIns="63500">
            <a:prstTxWarp prst="textNoShape">
              <a:avLst/>
            </a:prstTxWarp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typedef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struct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a[2];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double d;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struct_t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;</a:t>
            </a:r>
          </a:p>
        </p:txBody>
      </p:sp>
      <p:sp>
        <p:nvSpPr>
          <p:cNvPr id="19461" name="Rectangle 5"/>
          <p:cNvSpPr>
            <a:spLocks/>
          </p:cNvSpPr>
          <p:nvPr/>
        </p:nvSpPr>
        <p:spPr bwMode="auto">
          <a:xfrm>
            <a:off x="5105400" y="1295400"/>
            <a:ext cx="4419600" cy="1371600"/>
          </a:xfrm>
          <a:prstGeom prst="rect">
            <a:avLst/>
          </a:prstGeom>
          <a:solidFill>
            <a:srgbClr val="FFFFFF"/>
          </a:solidFill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>
            <a:prstTxWarp prst="textNoShape">
              <a:avLst/>
            </a:prstTxWarp>
          </a:bodyPr>
          <a:lstStyle/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fun(0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)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	3.14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fun(1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)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3.14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fun(2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)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3.1399998664856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fun(3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)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2.00000061035156</a:t>
            </a:r>
            <a:endParaRPr lang="en-US" sz="2400" dirty="0">
              <a:solidFill>
                <a:schemeClr val="tx1"/>
              </a:solidFill>
              <a:latin typeface="Arial Narrow" charset="0"/>
              <a:ea typeface="Lucida Grande" charset="0"/>
              <a:cs typeface="Lucida Grande" charset="0"/>
              <a:sym typeface="Arial Narrow" charset="0"/>
            </a:endParaRP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fun(4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)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3.14</a:t>
            </a:r>
          </a:p>
          <a:p>
            <a:pPr algn="l"/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fun(6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)</a:t>
            </a:r>
            <a:r>
              <a:rPr lang="en-US" sz="180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 </a:t>
            </a:r>
            <a:r>
              <a:rPr lang="en-US" altLang="zh-CN" sz="1800">
                <a:solidFill>
                  <a:schemeClr val="tx1"/>
                </a:solidFill>
                <a:latin typeface="Courier New" charset="0"/>
                <a:ea typeface="Zapf Dingbats" charset="2"/>
                <a:cs typeface="Zapf Dingbats" charset="2"/>
                <a:sym typeface="Courier New" charset="0"/>
              </a:rPr>
              <a:t>-&gt;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Monaco" charset="0"/>
                <a:cs typeface="Monaco" charset="0"/>
                <a:sym typeface="Courier New" charset="0"/>
              </a:rPr>
              <a:t>	</a:t>
            </a:r>
            <a:r>
              <a:rPr lang="en-US" sz="1800" dirty="0">
                <a:solidFill>
                  <a:schemeClr val="tx1"/>
                </a:solidFill>
                <a:latin typeface="Calibri"/>
                <a:ea typeface="Monaco" charset="0"/>
                <a:cs typeface="Calibri"/>
                <a:sym typeface="Courier New" charset="0"/>
              </a:rPr>
              <a:t>Segmentation fault</a:t>
            </a:r>
            <a:endParaRPr lang="en-US" sz="1800" dirty="0">
              <a:solidFill>
                <a:schemeClr val="tx1"/>
              </a:solidFill>
              <a:latin typeface="Courier New" charset="0"/>
              <a:ea typeface="Monaco" charset="0"/>
              <a:cs typeface="Monaco" charset="0"/>
              <a:sym typeface="Courier New" charset="0"/>
            </a:endParaRPr>
          </a:p>
        </p:txBody>
      </p:sp>
      <p:sp>
        <p:nvSpPr>
          <p:cNvPr id="19462" name="AutoShape 6"/>
          <p:cNvSpPr>
            <a:spLocks/>
          </p:cNvSpPr>
          <p:nvPr/>
        </p:nvSpPr>
        <p:spPr bwMode="auto">
          <a:xfrm>
            <a:off x="6172200" y="3733800"/>
            <a:ext cx="304800" cy="2667000"/>
          </a:xfrm>
          <a:custGeom>
            <a:avLst/>
            <a:gdLst>
              <a:gd name="T0" fmla="*/ 10800 w 21600"/>
              <a:gd name="T1" fmla="*/ 10800 h 21600"/>
            </a:gdLst>
            <a:ahLst/>
            <a:cxnLst>
              <a:cxn ang="0">
                <a:pos x="T0" y="T1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5965" y="0"/>
                  <a:pt x="10800" y="631"/>
                  <a:pt x="10800" y="1409"/>
                </a:cubicBezTo>
                <a:lnTo>
                  <a:pt x="10800" y="9391"/>
                </a:lnTo>
                <a:cubicBezTo>
                  <a:pt x="10800" y="10169"/>
                  <a:pt x="15635" y="10800"/>
                  <a:pt x="21600" y="10800"/>
                </a:cubicBezTo>
                <a:cubicBezTo>
                  <a:pt x="15635" y="10800"/>
                  <a:pt x="10800" y="11431"/>
                  <a:pt x="10800" y="12209"/>
                </a:cubicBezTo>
                <a:lnTo>
                  <a:pt x="10800" y="20191"/>
                </a:lnTo>
                <a:cubicBezTo>
                  <a:pt x="10800" y="20969"/>
                  <a:pt x="5965" y="21600"/>
                  <a:pt x="0" y="21600"/>
                </a:cubicBezTo>
              </a:path>
            </a:pathLst>
          </a:custGeom>
          <a:noFill/>
          <a:ln w="28575" cap="flat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63" name="Rectangle 7"/>
          <p:cNvSpPr>
            <a:spLocks/>
          </p:cNvSpPr>
          <p:nvPr/>
        </p:nvSpPr>
        <p:spPr bwMode="auto">
          <a:xfrm>
            <a:off x="6629400" y="4800600"/>
            <a:ext cx="2120900" cy="647700"/>
          </a:xfrm>
          <a:prstGeom prst="rect">
            <a:avLst/>
          </a:prstGeom>
          <a:noFill/>
          <a:ln w="19050" cap="flat">
            <a:noFill/>
            <a:miter lim="800000"/>
            <a:headEnd type="none" w="med" len="med"/>
            <a:tailEnd type="none" w="med" len="med"/>
          </a:ln>
        </p:spPr>
        <p:txBody>
          <a:bodyPr lIns="38100" tIns="38100" rIns="38100" bIns="38100">
            <a:prstTxWarp prst="textNoShape">
              <a:avLst/>
            </a:prstTxWarp>
          </a:bodyPr>
          <a:lstStyle/>
          <a:p>
            <a:pPr algn="l">
              <a:lnSpc>
                <a:spcPct val="110000"/>
              </a:lnSpc>
            </a:pPr>
            <a:r>
              <a:rPr lang="en-US" sz="1800" dirty="0">
                <a:solidFill>
                  <a:schemeClr val="tx1"/>
                </a:solidFill>
                <a:latin typeface="Calibri" charset="0"/>
                <a:ea typeface="Calibri" charset="0"/>
                <a:cs typeface="Calibri" charset="0"/>
                <a:sym typeface="Calibri" charset="0"/>
              </a:rPr>
              <a:t>Location accessed by 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fun(</a:t>
            </a:r>
            <a:r>
              <a:rPr lang="en-US" sz="18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i</a:t>
            </a:r>
            <a:r>
              <a:rPr lang="en-US" sz="1800" dirty="0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)</a:t>
            </a:r>
          </a:p>
        </p:txBody>
      </p:sp>
      <p:sp>
        <p:nvSpPr>
          <p:cNvPr id="19464" name="Rectangle 8"/>
          <p:cNvSpPr>
            <a:spLocks/>
          </p:cNvSpPr>
          <p:nvPr/>
        </p:nvSpPr>
        <p:spPr bwMode="auto">
          <a:xfrm>
            <a:off x="2133601" y="3657600"/>
            <a:ext cx="1336887" cy="36933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>
            <a:prstTxWarp prst="textNoShape">
              <a:avLst/>
            </a:prstTxWarp>
            <a:spAutoFit/>
          </a:bodyPr>
          <a:lstStyle/>
          <a:p>
            <a:r>
              <a:rPr lang="zh-CN" altLang="en-US" sz="2400" dirty="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注释</a:t>
            </a:r>
            <a:r>
              <a:rPr lang="en-US" sz="2400" dirty="0">
                <a:solidFill>
                  <a:schemeClr val="tx1"/>
                </a:solidFill>
                <a:latin typeface="Calibri Bold" charset="0"/>
                <a:ea typeface="Calibri Bold" charset="0"/>
                <a:cs typeface="Calibri Bold" charset="0"/>
                <a:sym typeface="Calibri Bold" charset="0"/>
              </a:rPr>
              <a:t>:</a:t>
            </a:r>
          </a:p>
        </p:txBody>
      </p:sp>
      <p:graphicFrame>
        <p:nvGraphicFramePr>
          <p:cNvPr id="19465" name="Group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7535673"/>
              </p:ext>
            </p:extLst>
          </p:nvPr>
        </p:nvGraphicFramePr>
        <p:xfrm>
          <a:off x="4038600" y="3733800"/>
          <a:ext cx="2070100" cy="2667000"/>
        </p:xfrm>
        <a:graphic>
          <a:graphicData uri="http://schemas.openxmlformats.org/drawingml/2006/table">
            <a:tbl>
              <a:tblPr/>
              <a:tblGrid>
                <a:gridCol w="163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1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  <a:defRPr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Monaco" charset="0"/>
                          <a:cs typeface="Calibri"/>
                          <a:sym typeface="Monaco" charset="0"/>
                        </a:rPr>
                        <a:t>Critical State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Arial Narrow" charset="0"/>
                          <a:cs typeface="Calibri"/>
                          <a:sym typeface="Arial Narrow" charset="0"/>
                        </a:rPr>
                        <a:t>6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Monaco" charset="0"/>
                          <a:cs typeface="Courier New"/>
                          <a:sym typeface="Monaco" charset="0"/>
                        </a:rPr>
                        <a:t>?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Arial Narrow" charset="0"/>
                          <a:cs typeface="Calibri"/>
                          <a:sym typeface="Arial Narrow" charset="0"/>
                        </a:rPr>
                        <a:t>5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+mn-lt"/>
                          <a:ea typeface="Monaco" charset="0"/>
                          <a:cs typeface="Courier New"/>
                          <a:sym typeface="Monaco" charset="0"/>
                        </a:rPr>
                        <a:t>?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Arial Narrow" charset="0"/>
                          <a:cs typeface="Calibri"/>
                          <a:sym typeface="Arial Narrow" charset="0"/>
                        </a:rPr>
                        <a:t>4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/>
                          <a:ea typeface="Monaco" charset="0"/>
                          <a:cs typeface="Courier New"/>
                          <a:sym typeface="Monaco" charset="0"/>
                        </a:rPr>
                        <a:t>d7 ... d4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Arial Narrow" charset="0"/>
                          <a:cs typeface="Calibri"/>
                          <a:sym typeface="Arial Narrow" charset="0"/>
                        </a:rPr>
                        <a:t>3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/>
                          <a:ea typeface="Monaco" charset="0"/>
                          <a:cs typeface="Courier New"/>
                          <a:sym typeface="Monaco" charset="0"/>
                        </a:rPr>
                        <a:t>d3 ... d0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Arial Narrow" charset="0"/>
                          <a:cs typeface="Calibri"/>
                          <a:sym typeface="Arial Narrow" charset="0"/>
                        </a:rPr>
                        <a:t>2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/>
                          <a:ea typeface="Monaco" charset="0"/>
                          <a:cs typeface="Courier New"/>
                          <a:sym typeface="Monaco" charset="0"/>
                        </a:rPr>
                        <a:t>a[1]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Arial Narrow" charset="0"/>
                          <a:cs typeface="Calibri"/>
                          <a:sym typeface="Arial Narrow" charset="0"/>
                        </a:rPr>
                        <a:t>1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ourier New"/>
                          <a:ea typeface="Monaco" charset="0"/>
                          <a:cs typeface="Courier New"/>
                          <a:sym typeface="Monaco" charset="0"/>
                        </a:rPr>
                        <a:t>a[0]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90000"/>
                        </a:buClr>
                        <a:buSzPct val="60000"/>
                        <a:buFont typeface="Wingdings 2" charset="2"/>
                        <a:buNone/>
                        <a:tabLst>
                          <a:tab pos="914400" algn="l"/>
                        </a:tabLst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alibri"/>
                          <a:ea typeface="Arial Narrow" charset="0"/>
                          <a:cs typeface="Calibri"/>
                          <a:sym typeface="Arial Narrow" charset="0"/>
                        </a:rPr>
                        <a:t>0</a:t>
                      </a:r>
                    </a:p>
                  </a:txBody>
                  <a:tcPr marL="50800" marR="50800" marT="50800" marB="50800"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1" name="AutoShape 6"/>
          <p:cNvSpPr>
            <a:spLocks/>
          </p:cNvSpPr>
          <p:nvPr/>
        </p:nvSpPr>
        <p:spPr bwMode="auto">
          <a:xfrm flipH="1">
            <a:off x="3581400" y="4876800"/>
            <a:ext cx="304800" cy="1524000"/>
          </a:xfrm>
          <a:custGeom>
            <a:avLst/>
            <a:gdLst>
              <a:gd name="T0" fmla="*/ 10800 w 21600"/>
              <a:gd name="T1" fmla="*/ 10800 h 21600"/>
            </a:gdLst>
            <a:ahLst/>
            <a:cxnLst>
              <a:cxn ang="0">
                <a:pos x="T0" y="T1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5965" y="0"/>
                  <a:pt x="10800" y="631"/>
                  <a:pt x="10800" y="1409"/>
                </a:cubicBezTo>
                <a:lnTo>
                  <a:pt x="10800" y="9391"/>
                </a:lnTo>
                <a:cubicBezTo>
                  <a:pt x="10800" y="10169"/>
                  <a:pt x="15635" y="10800"/>
                  <a:pt x="21600" y="10800"/>
                </a:cubicBezTo>
                <a:cubicBezTo>
                  <a:pt x="15635" y="10800"/>
                  <a:pt x="10800" y="11431"/>
                  <a:pt x="10800" y="12209"/>
                </a:cubicBezTo>
                <a:lnTo>
                  <a:pt x="10800" y="20191"/>
                </a:lnTo>
                <a:cubicBezTo>
                  <a:pt x="10800" y="20969"/>
                  <a:pt x="5965" y="21600"/>
                  <a:pt x="0" y="21600"/>
                </a:cubicBezTo>
              </a:path>
            </a:pathLst>
          </a:custGeom>
          <a:noFill/>
          <a:ln w="28575" cap="flat">
            <a:solidFill>
              <a:srgbClr val="7F7F7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2133600" y="5486400"/>
            <a:ext cx="129284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 err="1">
                <a:solidFill>
                  <a:schemeClr val="tx1"/>
                </a:solidFill>
                <a:latin typeface="Courier New" charset="0"/>
                <a:ea typeface="Courier New" charset="0"/>
                <a:cs typeface="Courier New" charset="0"/>
                <a:sym typeface="Courier New" charset="0"/>
              </a:rPr>
              <a:t>struct_t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8387994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2" grpId="0" animBg="1"/>
      <p:bldP spid="19463" grpId="0"/>
      <p:bldP spid="19464" grpId="0"/>
      <p:bldP spid="11" grpId="0" animBg="1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482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zh-CN" altLang="en-US" b="1" dirty="0"/>
              <a:t>存储引用错</a:t>
            </a:r>
            <a:endParaRPr lang="en-US" b="1" dirty="0"/>
          </a:p>
        </p:txBody>
      </p:sp>
      <p:sp>
        <p:nvSpPr>
          <p:cNvPr id="2048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905000" y="1168400"/>
            <a:ext cx="8382000" cy="5080000"/>
          </a:xfrm>
          <a:ln/>
        </p:spPr>
        <p:txBody>
          <a:bodyPr/>
          <a:lstStyle/>
          <a:p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C and C++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不提供任何存储保护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数组访问的越界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无效指针值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滥用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b="1" dirty="0" err="1">
                <a:latin typeface="宋体" panose="02010600030101010101" pitchFamily="2" charset="-122"/>
                <a:ea typeface="宋体" panose="02010600030101010101" pitchFamily="2" charset="-122"/>
              </a:rPr>
              <a:t>malloc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/free</a:t>
            </a: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导致恶意的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bug</a:t>
            </a:r>
          </a:p>
          <a:p>
            <a:pPr lvl="1"/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Bug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是否产生影响依赖于系统或编译器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远距离的行为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38200" lvl="2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崩溃的目标逻辑上与你正访问的不相干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38200" lvl="2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可能在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bug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生成很久才被第一次观察到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Bug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的影响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我们能干啥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?</a:t>
            </a: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用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 Java, Ruby, Python, ML, …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编程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理解也许会出现的可能交互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使用或开发工具来发现引用错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 (e.g. </a:t>
            </a:r>
            <a:r>
              <a:rPr lang="en-US" b="1" dirty="0" err="1">
                <a:latin typeface="宋体" panose="02010600030101010101" pitchFamily="2" charset="-122"/>
                <a:ea typeface="宋体" panose="02010600030101010101" pitchFamily="2" charset="-122"/>
              </a:rPr>
              <a:t>Valgrind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554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title"/>
          </p:nvPr>
        </p:nvSpPr>
        <p:spPr>
          <a:xfrm>
            <a:off x="1905000" y="457200"/>
            <a:ext cx="8382000" cy="1066800"/>
          </a:xfrm>
          <a:ln/>
        </p:spPr>
        <p:txBody>
          <a:bodyPr>
            <a:normAutofit fontScale="90000"/>
          </a:bodyPr>
          <a:lstStyle/>
          <a:p>
            <a:pPr marL="119063" indent="-119063"/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现实</a:t>
            </a:r>
            <a:r>
              <a:rPr lang="en-US" sz="4000" b="1" dirty="0"/>
              <a:t>#4: </a:t>
            </a:r>
            <a:r>
              <a:rPr lang="zh-CN" altLang="en-US" sz="4000" b="1" dirty="0">
                <a:latin typeface="黑体" panose="02010609060101010101" pitchFamily="49" charset="-122"/>
                <a:ea typeface="黑体" panose="02010609060101010101" pitchFamily="49" charset="-122"/>
              </a:rPr>
              <a:t>性能比渐进复杂性更重要</a:t>
            </a:r>
            <a:br>
              <a:rPr lang="en-US" dirty="0"/>
            </a:br>
            <a:endParaRPr lang="en-US" dirty="0"/>
          </a:p>
        </p:txBody>
      </p:sp>
      <p:sp>
        <p:nvSpPr>
          <p:cNvPr id="2355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209800" y="1651000"/>
            <a:ext cx="8077200" cy="3835400"/>
          </a:xfrm>
          <a:ln/>
        </p:spPr>
        <p:txBody>
          <a:bodyPr/>
          <a:lstStyle/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常数因子也有关系</a:t>
            </a:r>
            <a:r>
              <a:rPr 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!</a:t>
            </a:r>
          </a:p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即使是精确的操作数也无法预测性能</a:t>
            </a:r>
            <a:endParaRPr lang="en-US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很容易能看到，代码编写不同，会引起</a:t>
            </a:r>
            <a:r>
              <a:rPr 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10:1 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性能变化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一定要多层次优化</a:t>
            </a:r>
            <a:r>
              <a:rPr 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: 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算法、数据组织、过程、循环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优化性能一定要理解系统</a:t>
            </a:r>
            <a:endParaRPr lang="en-US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程序是怎么编译和执行的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怎样测量系统性能和定位瓶颈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在不破坏代码模块化与整体性的情况下，怎么改进性能</a:t>
            </a:r>
            <a:endParaRPr lang="en-US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506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zh-CN" altLang="en-US" b="1"/>
              <a:t>例：内存系统性能</a:t>
            </a:r>
            <a:endParaRPr lang="en-US" b="1" dirty="0"/>
          </a:p>
        </p:txBody>
      </p:sp>
      <p:sp>
        <p:nvSpPr>
          <p:cNvPr id="2150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905000" y="4610100"/>
            <a:ext cx="8382000" cy="1333500"/>
          </a:xfrm>
          <a:ln/>
        </p:spPr>
        <p:txBody>
          <a:bodyPr/>
          <a:lstStyle/>
          <a:p>
            <a:r>
              <a:rPr lang="zh-CN" altLang="en-US" b="1" dirty="0"/>
              <a:t>存储器的层次化组织</a:t>
            </a:r>
            <a:endParaRPr lang="en-US" b="1" dirty="0"/>
          </a:p>
          <a:p>
            <a:r>
              <a:rPr lang="zh-CN" altLang="en-US" b="1" dirty="0"/>
              <a:t>性能依赖于访问模式</a:t>
            </a:r>
            <a:endParaRPr lang="en-US" b="1" dirty="0"/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包括怎样遍历多维数组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1509" name="Rectangle 5"/>
          <p:cNvSpPr>
            <a:spLocks/>
          </p:cNvSpPr>
          <p:nvPr/>
        </p:nvSpPr>
        <p:spPr bwMode="auto">
          <a:xfrm>
            <a:off x="6146800" y="1603375"/>
            <a:ext cx="4114800" cy="2273300"/>
          </a:xfrm>
          <a:prstGeom prst="rect">
            <a:avLst/>
          </a:prstGeom>
          <a:solidFill>
            <a:srgbClr val="D3F2D3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63500" tIns="63500" rIns="63500" bIns="63500">
            <a:prstTxWarp prst="textNoShape">
              <a:avLst/>
            </a:prstTxWarp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void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copyji(int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src[2048][2048],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      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dst[2048][2048])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i,j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</a:t>
            </a:r>
            <a:r>
              <a:rPr lang="en-US" sz="1600" b="1" dirty="0">
                <a:solidFill>
                  <a:srgbClr val="21218A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for (</a:t>
            </a:r>
            <a:r>
              <a:rPr lang="en-US" sz="1600" b="1" dirty="0" err="1">
                <a:solidFill>
                  <a:srgbClr val="21218A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j</a:t>
            </a:r>
            <a:r>
              <a:rPr lang="en-US" sz="1600" b="1" dirty="0">
                <a:solidFill>
                  <a:srgbClr val="21218A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= 0; </a:t>
            </a:r>
            <a:r>
              <a:rPr lang="en-US" sz="1600" b="1" dirty="0" err="1">
                <a:solidFill>
                  <a:srgbClr val="21218A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j</a:t>
            </a:r>
            <a:r>
              <a:rPr lang="en-US" sz="1600" b="1" dirty="0">
                <a:solidFill>
                  <a:srgbClr val="21218A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&lt; 2048; </a:t>
            </a:r>
            <a:r>
              <a:rPr lang="en-US" sz="1600" b="1" dirty="0" err="1">
                <a:solidFill>
                  <a:srgbClr val="21218A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j</a:t>
            </a:r>
            <a:r>
              <a:rPr lang="en-US" sz="1600" b="1" dirty="0">
                <a:solidFill>
                  <a:srgbClr val="21218A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++)</a:t>
            </a:r>
            <a:endParaRPr lang="en-US" sz="1600" b="1" dirty="0">
              <a:solidFill>
                <a:schemeClr val="tx1"/>
              </a:solidFill>
              <a:latin typeface="Courier New"/>
              <a:ea typeface="Monaco" charset="0"/>
              <a:cs typeface="Courier New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</a:t>
            </a:r>
            <a:r>
              <a:rPr lang="en-US" sz="1600" b="1" dirty="0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for (</a:t>
            </a:r>
            <a:r>
              <a:rPr lang="en-US" sz="1600" b="1" dirty="0" err="1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</a:t>
            </a:r>
            <a:r>
              <a:rPr lang="en-US" sz="1600" b="1" dirty="0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= 0; </a:t>
            </a:r>
            <a:r>
              <a:rPr lang="en-US" sz="1600" b="1" dirty="0" err="1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</a:t>
            </a:r>
            <a:r>
              <a:rPr lang="en-US" sz="1600" b="1" dirty="0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&lt; 2048; </a:t>
            </a:r>
            <a:r>
              <a:rPr lang="en-US" sz="1600" b="1" dirty="0" err="1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</a:t>
            </a:r>
            <a:r>
              <a:rPr lang="en-US" sz="1600" b="1" dirty="0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++)</a:t>
            </a:r>
            <a:endParaRPr lang="en-US" sz="1600" b="1" dirty="0">
              <a:solidFill>
                <a:schemeClr val="tx1"/>
              </a:solidFill>
              <a:latin typeface="Courier New"/>
              <a:ea typeface="Monaco" charset="0"/>
              <a:cs typeface="Courier New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dst[i][j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] =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src[i][j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</a:t>
            </a:r>
          </a:p>
        </p:txBody>
      </p:sp>
      <p:sp>
        <p:nvSpPr>
          <p:cNvPr id="21510" name="Rectangle 6"/>
          <p:cNvSpPr>
            <a:spLocks/>
          </p:cNvSpPr>
          <p:nvPr/>
        </p:nvSpPr>
        <p:spPr bwMode="auto">
          <a:xfrm>
            <a:off x="1917700" y="1603375"/>
            <a:ext cx="4114800" cy="2273300"/>
          </a:xfrm>
          <a:prstGeom prst="rect">
            <a:avLst/>
          </a:prstGeom>
          <a:solidFill>
            <a:srgbClr val="F8F6D9"/>
          </a:solidFill>
          <a:ln w="635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63500" tIns="63500" rIns="63500" bIns="63500">
            <a:prstTxWarp prst="textNoShape">
              <a:avLst/>
            </a:prstTxWarp>
          </a:bodyPr>
          <a:lstStyle/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void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copyij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(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src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[2048][2048],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      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dst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[2048][2048])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{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int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i,j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</a:t>
            </a:r>
            <a:r>
              <a:rPr lang="en-US" sz="1600" b="1" dirty="0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for (</a:t>
            </a:r>
            <a:r>
              <a:rPr lang="en-US" sz="1600" b="1" dirty="0" err="1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</a:t>
            </a:r>
            <a:r>
              <a:rPr lang="en-US" sz="1600" b="1" dirty="0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= 0; </a:t>
            </a:r>
            <a:r>
              <a:rPr lang="en-US" sz="1600" b="1" dirty="0" err="1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</a:t>
            </a:r>
            <a:r>
              <a:rPr lang="en-US" sz="1600" b="1" dirty="0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&lt; 2048; </a:t>
            </a:r>
            <a:r>
              <a:rPr lang="en-US" sz="1600" b="1" dirty="0" err="1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</a:t>
            </a:r>
            <a:r>
              <a:rPr lang="en-US" sz="1600" b="1" dirty="0">
                <a:solidFill>
                  <a:srgbClr val="C00000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++)</a:t>
            </a:r>
            <a:endParaRPr lang="en-US" sz="1600" b="1" dirty="0">
              <a:solidFill>
                <a:schemeClr val="tx1"/>
              </a:solidFill>
              <a:latin typeface="Courier New"/>
              <a:ea typeface="Monaco" charset="0"/>
              <a:cs typeface="Courier New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</a:t>
            </a:r>
            <a:r>
              <a:rPr lang="en-US" sz="1600" b="1" dirty="0">
                <a:solidFill>
                  <a:srgbClr val="21218A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for (j = 0; j &lt; 2048; j++)</a:t>
            </a:r>
            <a:endParaRPr lang="en-US" sz="1600" b="1" dirty="0">
              <a:solidFill>
                <a:schemeClr val="tx1"/>
              </a:solidFill>
              <a:latin typeface="Courier New"/>
              <a:ea typeface="Monaco" charset="0"/>
              <a:cs typeface="Courier New"/>
              <a:sym typeface="Monaco" charset="0"/>
            </a:endParaRP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     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dst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[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][j] = 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src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[</a:t>
            </a:r>
            <a:r>
              <a:rPr lang="en-US" sz="1600" b="1" dirty="0" err="1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i</a:t>
            </a: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][j];</a:t>
            </a:r>
          </a:p>
          <a:p>
            <a:pPr algn="l">
              <a:tabLst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  <a:tab pos="914400" algn="l"/>
                <a:tab pos="2286000" algn="l"/>
              </a:tabLst>
            </a:pPr>
            <a:r>
              <a:rPr lang="en-US" sz="1600" b="1" dirty="0">
                <a:solidFill>
                  <a:schemeClr val="tx1"/>
                </a:solidFill>
                <a:latin typeface="Courier New"/>
                <a:ea typeface="Monaco" charset="0"/>
                <a:cs typeface="Courier New"/>
                <a:sym typeface="Monaco" charset="0"/>
              </a:rPr>
              <a:t>}</a:t>
            </a:r>
          </a:p>
        </p:txBody>
      </p:sp>
      <p:grpSp>
        <p:nvGrpSpPr>
          <p:cNvPr id="21511" name="Group 7"/>
          <p:cNvGrpSpPr>
            <a:grpSpLocks/>
          </p:cNvGrpSpPr>
          <p:nvPr/>
        </p:nvGrpSpPr>
        <p:grpSpPr bwMode="auto">
          <a:xfrm>
            <a:off x="5654675" y="2860675"/>
            <a:ext cx="762000" cy="228600"/>
            <a:chOff x="0" y="0"/>
            <a:chExt cx="480" cy="144"/>
          </a:xfrm>
        </p:grpSpPr>
        <p:sp>
          <p:nvSpPr>
            <p:cNvPr id="21512" name="Line 8"/>
            <p:cNvSpPr>
              <a:spLocks noChangeShapeType="1"/>
            </p:cNvSpPr>
            <p:nvPr/>
          </p:nvSpPr>
          <p:spPr bwMode="auto">
            <a:xfrm>
              <a:off x="0" y="0"/>
              <a:ext cx="480" cy="144"/>
            </a:xfrm>
            <a:prstGeom prst="line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triangle" w="sm" len="sm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13" name="Line 9"/>
            <p:cNvSpPr>
              <a:spLocks noChangeShapeType="1"/>
            </p:cNvSpPr>
            <p:nvPr/>
          </p:nvSpPr>
          <p:spPr bwMode="auto">
            <a:xfrm rot="10800000" flipH="1">
              <a:off x="0" y="0"/>
              <a:ext cx="480" cy="144"/>
            </a:xfrm>
            <a:prstGeom prst="line">
              <a:avLst/>
            </a:prstGeom>
            <a:noFill/>
            <a:ln w="38100" cap="flat">
              <a:solidFill>
                <a:schemeClr val="tx1"/>
              </a:solidFill>
              <a:prstDash val="solid"/>
              <a:round/>
              <a:headEnd type="none" w="med" len="med"/>
              <a:tailEnd type="triangle" w="sm" len="sm"/>
            </a:ln>
          </p:spPr>
          <p:txBody>
            <a:bodyPr lIns="0" tIns="0" rIns="0" bIns="0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391960" y="3886200"/>
            <a:ext cx="5886221" cy="674876"/>
            <a:chOff x="1867959" y="3886200"/>
            <a:chExt cx="5886221" cy="674876"/>
          </a:xfrm>
        </p:grpSpPr>
        <p:sp>
          <p:nvSpPr>
            <p:cNvPr id="21514" name="Rectangle 10"/>
            <p:cNvSpPr>
              <a:spLocks/>
            </p:cNvSpPr>
            <p:nvPr/>
          </p:nvSpPr>
          <p:spPr bwMode="auto">
            <a:xfrm>
              <a:off x="6598414" y="3886200"/>
              <a:ext cx="1155766" cy="507831"/>
            </a:xfrm>
            <a:prstGeom prst="rect">
              <a:avLst/>
            </a:prstGeom>
            <a:noFill/>
            <a:ln w="12700" cap="rnd">
              <a:noFill/>
              <a:round/>
              <a:headEnd type="none" w="med" len="med"/>
              <a:tailEnd type="none" w="med" len="med"/>
            </a:ln>
          </p:spPr>
          <p:txBody>
            <a:bodyPr wrap="none" lIns="38100" tIns="38100" rIns="38100" bIns="38100">
              <a:prstTxWarp prst="textNoShape">
                <a:avLst/>
              </a:prstTxWarp>
              <a:spAutoFit/>
            </a:bodyPr>
            <a:lstStyle/>
            <a:p>
              <a:r>
                <a:rPr lang="en-US" sz="2800" dirty="0">
                  <a:solidFill>
                    <a:schemeClr val="tx1"/>
                  </a:solidFill>
                  <a:latin typeface="+mn-lt"/>
                  <a:ea typeface="Calibri" charset="0"/>
                  <a:cs typeface="Calibri" charset="0"/>
                  <a:sym typeface="Calibri" charset="0"/>
                </a:rPr>
                <a:t>81.8ms</a:t>
              </a:r>
            </a:p>
          </p:txBody>
        </p:sp>
        <p:sp>
          <p:nvSpPr>
            <p:cNvPr id="2" name="TextBox 1"/>
            <p:cNvSpPr txBox="1"/>
            <p:nvPr/>
          </p:nvSpPr>
          <p:spPr>
            <a:xfrm>
              <a:off x="1867959" y="3886200"/>
              <a:ext cx="108074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latin typeface="+mn-lt"/>
                </a:rPr>
                <a:t>4.3ms</a:t>
              </a:r>
            </a:p>
          </p:txBody>
        </p:sp>
        <p:sp>
          <p:nvSpPr>
            <p:cNvPr id="13" name="Rectangle 10"/>
            <p:cNvSpPr>
              <a:spLocks/>
            </p:cNvSpPr>
            <p:nvPr/>
          </p:nvSpPr>
          <p:spPr bwMode="auto">
            <a:xfrm>
              <a:off x="2845604" y="4114800"/>
              <a:ext cx="3725765" cy="446276"/>
            </a:xfrm>
            <a:prstGeom prst="rect">
              <a:avLst/>
            </a:prstGeom>
            <a:noFill/>
            <a:ln w="12700" cap="rnd">
              <a:noFill/>
              <a:round/>
              <a:headEnd type="none" w="med" len="med"/>
              <a:tailEnd type="none" w="med" len="med"/>
            </a:ln>
          </p:spPr>
          <p:txBody>
            <a:bodyPr wrap="none" lIns="38100" tIns="38100" rIns="38100" bIns="38100">
              <a:prstTxWarp prst="textNoShape">
                <a:avLst/>
              </a:prstTxWarp>
              <a:spAutoFit/>
            </a:bodyPr>
            <a:lstStyle/>
            <a:p>
              <a:r>
                <a:rPr lang="en-US" sz="2400" dirty="0">
                  <a:solidFill>
                    <a:schemeClr val="tx1"/>
                  </a:solidFill>
                  <a:latin typeface="+mn-lt"/>
                  <a:ea typeface="Calibri" charset="0"/>
                  <a:cs typeface="Calibri" charset="0"/>
                  <a:sym typeface="Calibri" charset="0"/>
                </a:rPr>
                <a:t>2.0 GHz Intel Core i7 </a:t>
              </a:r>
              <a:r>
                <a:rPr lang="en-US" sz="2400" dirty="0" err="1">
                  <a:solidFill>
                    <a:schemeClr val="tx1"/>
                  </a:solidFill>
                  <a:latin typeface="+mn-lt"/>
                  <a:ea typeface="Calibri" charset="0"/>
                  <a:cs typeface="Calibri" charset="0"/>
                  <a:sym typeface="Calibri" charset="0"/>
                </a:rPr>
                <a:t>Haswell</a:t>
              </a:r>
              <a:endParaRPr lang="en-US" sz="2400" dirty="0">
                <a:solidFill>
                  <a:schemeClr val="tx1"/>
                </a:solidFill>
                <a:latin typeface="+mn-lt"/>
                <a:ea typeface="Calibri" charset="0"/>
                <a:cs typeface="Calibri" charset="0"/>
                <a:sym typeface="Calibri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760397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8" grpId="0"/>
      <p:bldP spid="2150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为什么性能不同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548065704"/>
              </p:ext>
            </p:extLst>
          </p:nvPr>
        </p:nvGraphicFramePr>
        <p:xfrm>
          <a:off x="1981200" y="1061112"/>
          <a:ext cx="8572500" cy="5829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ctangle 4"/>
          <p:cNvSpPr/>
          <p:nvPr/>
        </p:nvSpPr>
        <p:spPr bwMode="auto">
          <a:xfrm>
            <a:off x="3352800" y="1295400"/>
            <a:ext cx="1219200" cy="533400"/>
          </a:xfrm>
          <a:prstGeom prst="rect">
            <a:avLst/>
          </a:prstGeom>
          <a:solidFill>
            <a:srgbClr val="FFFF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800" b="1" dirty="0" err="1">
                <a:latin typeface="Courier New"/>
                <a:cs typeface="Courier New"/>
              </a:rPr>
              <a:t>copyij</a:t>
            </a:r>
            <a:endParaRPr lang="en-US" sz="1800" b="1" dirty="0">
              <a:latin typeface="Courier New"/>
              <a:cs typeface="Courier New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6248400" y="4724400"/>
            <a:ext cx="1219200" cy="533400"/>
          </a:xfrm>
          <a:prstGeom prst="rect">
            <a:avLst/>
          </a:prstGeom>
          <a:solidFill>
            <a:srgbClr val="FFFF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1800" b="1" dirty="0" err="1">
                <a:latin typeface="Courier New"/>
                <a:cs typeface="Courier New"/>
              </a:rPr>
              <a:t>copyji</a:t>
            </a:r>
            <a:endParaRPr lang="en-US" sz="1800" b="1" dirty="0">
              <a:latin typeface="Courier New"/>
              <a:cs typeface="Courier New"/>
            </a:endParaRPr>
          </a:p>
        </p:txBody>
      </p:sp>
      <p:cxnSp>
        <p:nvCxnSpPr>
          <p:cNvPr id="8" name="Straight Arrow Connector 7"/>
          <p:cNvCxnSpPr>
            <a:stCxn id="5" idx="2"/>
          </p:cNvCxnSpPr>
          <p:nvPr/>
        </p:nvCxnSpPr>
        <p:spPr bwMode="auto">
          <a:xfrm flipH="1">
            <a:off x="3505200" y="1828800"/>
            <a:ext cx="457200" cy="182880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9" name="Straight Arrow Connector 8"/>
          <p:cNvCxnSpPr>
            <a:stCxn id="6" idx="2"/>
          </p:cNvCxnSpPr>
          <p:nvPr/>
        </p:nvCxnSpPr>
        <p:spPr bwMode="auto">
          <a:xfrm flipH="1">
            <a:off x="6019800" y="5257800"/>
            <a:ext cx="838200" cy="68580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373520109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626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title"/>
          </p:nvPr>
        </p:nvSpPr>
        <p:spPr>
          <a:xfrm>
            <a:off x="1905000" y="254000"/>
            <a:ext cx="8534400" cy="1168400"/>
          </a:xfrm>
          <a:ln/>
        </p:spPr>
        <p:txBody>
          <a:bodyPr/>
          <a:lstStyle/>
          <a:p>
            <a:pPr marL="119063" indent="-119063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现实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#5:</a:t>
            </a:r>
            <a:b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计算机比执行程序做的多得多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2662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981200" y="1854200"/>
            <a:ext cx="8382000" cy="3784600"/>
          </a:xfrm>
          <a:ln/>
        </p:spPr>
        <p:txBody>
          <a:bodyPr/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它要进行数据的输入输出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en-US" dirty="0">
                <a:latin typeface="宋体" panose="02010600030101010101" pitchFamily="2" charset="-122"/>
                <a:ea typeface="宋体" panose="02010600030101010101" pitchFamily="2" charset="-122"/>
              </a:rPr>
              <a:t>I/O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系统对程序可靠性与性能很关键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它要通过网络互相通讯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网络环境下出现了很多系统级问题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38200" lvl="2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进程的并发操作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38200" lvl="2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交叉平台的兼容性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838200" lvl="2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复杂的性能问题</a:t>
            </a:r>
            <a:endParaRPr 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2404269" y="113584"/>
            <a:ext cx="7485856" cy="605294"/>
          </a:xfrm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三、可执行程序是怎么生成的？</a:t>
            </a:r>
            <a:endParaRPr lang="zh-CN" altLang="en-US" sz="20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749426" y="1314451"/>
            <a:ext cx="2974975" cy="1897955"/>
          </a:xfrm>
          <a:solidFill>
            <a:srgbClr val="808000">
              <a:alpha val="23921"/>
            </a:srgbClr>
          </a:solidFill>
          <a:ln>
            <a:solidFill>
              <a:schemeClr val="tx1"/>
            </a:solidFill>
            <a:miter lim="800000"/>
            <a:headEnd/>
            <a:tailEnd/>
          </a:ln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/>
          <a:p>
            <a:pPr marL="203200" indent="-203200"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accent2"/>
                </a:solidFill>
                <a:cs typeface="Arial" panose="020B0604020202020204" pitchFamily="34" charset="0"/>
              </a:rPr>
              <a:t>#include &lt;stdio.h&gt;</a:t>
            </a:r>
          </a:p>
          <a:p>
            <a:pPr marL="203200" indent="-203200">
              <a:spcBef>
                <a:spcPct val="0"/>
              </a:spcBef>
              <a:buNone/>
            </a:pPr>
            <a:endParaRPr lang="en-US" altLang="zh-CN" sz="2000">
              <a:solidFill>
                <a:schemeClr val="accent2"/>
              </a:solidFill>
              <a:cs typeface="Arial" panose="020B0604020202020204" pitchFamily="34" charset="0"/>
            </a:endParaRPr>
          </a:p>
          <a:p>
            <a:pPr marL="203200" indent="-203200"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accent2"/>
                </a:solidFill>
                <a:cs typeface="Arial" panose="020B0604020202020204" pitchFamily="34" charset="0"/>
              </a:rPr>
              <a:t>int main()</a:t>
            </a:r>
          </a:p>
          <a:p>
            <a:pPr marL="203200" indent="-203200"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accent2"/>
                </a:solidFill>
                <a:cs typeface="Arial" panose="020B0604020202020204" pitchFamily="34" charset="0"/>
              </a:rPr>
              <a:t>{</a:t>
            </a:r>
          </a:p>
          <a:p>
            <a:pPr marL="203200" indent="-203200"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accent2"/>
                </a:solidFill>
                <a:cs typeface="Arial" panose="020B0604020202020204" pitchFamily="34" charset="0"/>
              </a:rPr>
              <a:t>printf("hello, world\n");</a:t>
            </a:r>
          </a:p>
          <a:p>
            <a:pPr marL="203200" indent="-203200">
              <a:spcBef>
                <a:spcPct val="0"/>
              </a:spcBef>
              <a:buNone/>
            </a:pPr>
            <a:r>
              <a:rPr lang="en-US" altLang="zh-CN" sz="2000">
                <a:solidFill>
                  <a:schemeClr val="accent2"/>
                </a:solidFill>
                <a:cs typeface="Arial" panose="020B0604020202020204" pitchFamily="34" charset="0"/>
              </a:rPr>
              <a:t>}</a:t>
            </a:r>
            <a:endParaRPr lang="zh-CN" altLang="en-US" sz="200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7173" name="Text Box 5"/>
          <p:cNvSpPr txBox="1">
            <a:spLocks noChangeArrowheads="1"/>
          </p:cNvSpPr>
          <p:nvPr/>
        </p:nvSpPr>
        <p:spPr bwMode="auto">
          <a:xfrm>
            <a:off x="1524000" y="908051"/>
            <a:ext cx="3587750" cy="396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  <a:defRPr/>
            </a:pPr>
            <a:r>
              <a:rPr lang="zh-CN" altLang="en-US" sz="2000" b="1" dirty="0">
                <a:latin typeface="+mn-lt"/>
                <a:ea typeface="黑体" pitchFamily="49" charset="-122"/>
                <a:cs typeface="Arial" charset="0"/>
              </a:rPr>
              <a:t>经典的“ </a:t>
            </a:r>
            <a:r>
              <a:rPr lang="en-US" altLang="zh-CN" sz="2000" b="1" dirty="0" err="1">
                <a:latin typeface="+mn-lt"/>
                <a:ea typeface="黑体" pitchFamily="49" charset="-122"/>
                <a:cs typeface="Arial" charset="0"/>
              </a:rPr>
              <a:t>hello.c</a:t>
            </a:r>
            <a:r>
              <a:rPr lang="en-US" altLang="zh-CN" sz="2000" b="1" dirty="0">
                <a:latin typeface="+mn-lt"/>
                <a:ea typeface="黑体" pitchFamily="49" charset="-122"/>
                <a:cs typeface="Arial" charset="0"/>
              </a:rPr>
              <a:t> ”C-</a:t>
            </a:r>
            <a:r>
              <a:rPr lang="zh-CN" altLang="en-US" sz="2000" b="1" dirty="0">
                <a:latin typeface="+mn-lt"/>
                <a:ea typeface="黑体" pitchFamily="49" charset="-122"/>
                <a:cs typeface="Arial" charset="0"/>
              </a:rPr>
              <a:t>源程序</a:t>
            </a:r>
          </a:p>
        </p:txBody>
      </p:sp>
      <p:sp>
        <p:nvSpPr>
          <p:cNvPr id="359430" name="Rectangle 6"/>
          <p:cNvSpPr>
            <a:spLocks noChangeArrowheads="1"/>
          </p:cNvSpPr>
          <p:nvPr/>
        </p:nvSpPr>
        <p:spPr bwMode="auto">
          <a:xfrm>
            <a:off x="5087938" y="1435100"/>
            <a:ext cx="5372100" cy="20574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dist"/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# 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 n c l u d e &lt;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sp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&gt; &lt; s t d 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 o .</a:t>
            </a:r>
          </a:p>
          <a:p>
            <a:pPr algn="dist"/>
            <a:r>
              <a:rPr lang="en-US" altLang="zh-CN" sz="1600" b="1" dirty="0">
                <a:latin typeface="Times New Roman" panose="02020603050405020304" pitchFamily="18" charset="0"/>
              </a:rPr>
              <a:t>35 105 110 99 108 117 100 101 32 60 115 116 100 105 111 46</a:t>
            </a:r>
          </a:p>
          <a:p>
            <a:pPr algn="dist"/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h &gt; \n \n 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 n t &lt;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sp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&gt; m a 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 n ( ) \n {</a:t>
            </a:r>
          </a:p>
          <a:p>
            <a:pPr algn="dist"/>
            <a:r>
              <a:rPr lang="en-US" altLang="zh-CN" sz="1600" b="1" dirty="0">
                <a:latin typeface="Times New Roman" panose="02020603050405020304" pitchFamily="18" charset="0"/>
              </a:rPr>
              <a:t>104 62 10 10 105 110 116 32 109 97 105 110 40 41 10 123</a:t>
            </a:r>
          </a:p>
          <a:p>
            <a:pPr algn="dist"/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\n &lt;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sp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&gt; &lt;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sp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&gt; &lt;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sp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&gt; &lt;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sp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&gt; p r 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i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 n t f ( " h e l</a:t>
            </a:r>
          </a:p>
          <a:p>
            <a:pPr algn="dist"/>
            <a:r>
              <a:rPr lang="en-US" altLang="zh-CN" sz="1600" b="1" dirty="0">
                <a:latin typeface="Times New Roman" panose="02020603050405020304" pitchFamily="18" charset="0"/>
              </a:rPr>
              <a:t>10 32 32 32 32 112 114 105 110 116 102 40 34 104 101 108</a:t>
            </a:r>
          </a:p>
          <a:p>
            <a:pPr algn="dist"/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l o , &lt;</a:t>
            </a:r>
            <a:r>
              <a:rPr lang="en-US" altLang="zh-CN" sz="1600" b="1" dirty="0" err="1">
                <a:solidFill>
                  <a:srgbClr val="ED1611"/>
                </a:solidFill>
                <a:latin typeface="Times New Roman" panose="02020603050405020304" pitchFamily="18" charset="0"/>
              </a:rPr>
              <a:t>sp</a:t>
            </a:r>
            <a:r>
              <a:rPr lang="en-US" altLang="zh-CN" sz="1600" b="1" dirty="0">
                <a:solidFill>
                  <a:srgbClr val="ED1611"/>
                </a:solidFill>
                <a:latin typeface="Times New Roman" panose="02020603050405020304" pitchFamily="18" charset="0"/>
              </a:rPr>
              <a:t>&gt; w o r l d \ n " ) ; \n }</a:t>
            </a:r>
          </a:p>
          <a:p>
            <a:pPr algn="dist"/>
            <a:r>
              <a:rPr lang="en-US" altLang="zh-CN" sz="1600" b="1" dirty="0">
                <a:latin typeface="Times New Roman" panose="02020603050405020304" pitchFamily="18" charset="0"/>
              </a:rPr>
              <a:t>108 111 44 32 119 111 114 108 100 92 110 34 41 59 10 125</a:t>
            </a:r>
          </a:p>
        </p:txBody>
      </p:sp>
      <p:sp>
        <p:nvSpPr>
          <p:cNvPr id="359431" name="Text Box 7"/>
          <p:cNvSpPr txBox="1">
            <a:spLocks noChangeArrowheads="1"/>
          </p:cNvSpPr>
          <p:nvPr/>
        </p:nvSpPr>
        <p:spPr bwMode="auto">
          <a:xfrm>
            <a:off x="5094289" y="987425"/>
            <a:ext cx="4992687" cy="4270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  <a:defRPr/>
            </a:pPr>
            <a:r>
              <a:rPr lang="en-US" altLang="zh-CN" sz="2200" b="1" dirty="0" err="1">
                <a:solidFill>
                  <a:schemeClr val="accent2"/>
                </a:solidFill>
                <a:latin typeface="+mn-lt"/>
                <a:ea typeface="黑体" pitchFamily="49" charset="-122"/>
                <a:cs typeface="Arial" charset="0"/>
              </a:rPr>
              <a:t>hello.c</a:t>
            </a:r>
            <a:r>
              <a:rPr lang="zh-CN" altLang="en-US" sz="2200" b="1" dirty="0">
                <a:solidFill>
                  <a:schemeClr val="accent2"/>
                </a:solidFill>
                <a:latin typeface="+mn-lt"/>
                <a:ea typeface="黑体" pitchFamily="49" charset="-122"/>
                <a:cs typeface="Arial" charset="0"/>
              </a:rPr>
              <a:t>的</a:t>
            </a:r>
            <a:r>
              <a:rPr lang="en-US" altLang="zh-CN" sz="2200" b="1" dirty="0">
                <a:solidFill>
                  <a:schemeClr val="accent2"/>
                </a:solidFill>
                <a:latin typeface="+mn-lt"/>
                <a:ea typeface="黑体" pitchFamily="49" charset="-122"/>
                <a:cs typeface="Arial" charset="0"/>
              </a:rPr>
              <a:t>ASCII</a:t>
            </a:r>
            <a:r>
              <a:rPr lang="zh-CN" altLang="en-US" sz="2200" b="1" dirty="0">
                <a:solidFill>
                  <a:schemeClr val="accent2"/>
                </a:solidFill>
                <a:latin typeface="+mn-lt"/>
                <a:ea typeface="黑体" pitchFamily="49" charset="-122"/>
                <a:cs typeface="Arial" charset="0"/>
              </a:rPr>
              <a:t>文本表示</a:t>
            </a:r>
          </a:p>
        </p:txBody>
      </p:sp>
      <p:sp>
        <p:nvSpPr>
          <p:cNvPr id="359440" name="Text Box 16"/>
          <p:cNvSpPr txBox="1">
            <a:spLocks noChangeArrowheads="1"/>
          </p:cNvSpPr>
          <p:nvPr/>
        </p:nvSpPr>
        <p:spPr bwMode="auto">
          <a:xfrm>
            <a:off x="1822451" y="3656014"/>
            <a:ext cx="3694113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20000"/>
              </a:spcBef>
            </a:pPr>
            <a:r>
              <a:rPr lang="zh-CN" altLang="en-US" sz="2000" b="1">
                <a:solidFill>
                  <a:srgbClr val="CC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功能：输出“</a:t>
            </a:r>
            <a:r>
              <a:rPr lang="en-US" altLang="zh-CN" sz="2000" b="1">
                <a:solidFill>
                  <a:srgbClr val="CC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hello,world”</a:t>
            </a:r>
          </a:p>
        </p:txBody>
      </p:sp>
      <p:sp>
        <p:nvSpPr>
          <p:cNvPr id="565256" name="Text Box 8"/>
          <p:cNvSpPr txBox="1">
            <a:spLocks noChangeArrowheads="1"/>
          </p:cNvSpPr>
          <p:nvPr/>
        </p:nvSpPr>
        <p:spPr bwMode="auto">
          <a:xfrm>
            <a:off x="2930525" y="5084763"/>
            <a:ext cx="769938" cy="784830"/>
          </a:xfrm>
          <a:prstGeom prst="rect">
            <a:avLst/>
          </a:prstGeom>
          <a:solidFill>
            <a:srgbClr val="0000FF">
              <a:alpha val="29019"/>
            </a:srgbClr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lIns="0" r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预处理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(cpp)</a:t>
            </a:r>
          </a:p>
        </p:txBody>
      </p:sp>
      <p:sp>
        <p:nvSpPr>
          <p:cNvPr id="565257" name="Text Box 9"/>
          <p:cNvSpPr txBox="1">
            <a:spLocks noChangeArrowheads="1"/>
          </p:cNvSpPr>
          <p:nvPr/>
        </p:nvSpPr>
        <p:spPr bwMode="auto">
          <a:xfrm>
            <a:off x="4702175" y="5089525"/>
            <a:ext cx="769938" cy="784830"/>
          </a:xfrm>
          <a:prstGeom prst="rect">
            <a:avLst/>
          </a:prstGeom>
          <a:solidFill>
            <a:srgbClr val="0000FF">
              <a:alpha val="29019"/>
            </a:srgbClr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lIns="0" r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编译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(cc1)</a:t>
            </a:r>
          </a:p>
        </p:txBody>
      </p:sp>
      <p:sp>
        <p:nvSpPr>
          <p:cNvPr id="565258" name="Text Box 10"/>
          <p:cNvSpPr txBox="1">
            <a:spLocks noChangeArrowheads="1"/>
          </p:cNvSpPr>
          <p:nvPr/>
        </p:nvSpPr>
        <p:spPr bwMode="auto">
          <a:xfrm>
            <a:off x="6451600" y="5110163"/>
            <a:ext cx="769938" cy="784830"/>
          </a:xfrm>
          <a:prstGeom prst="rect">
            <a:avLst/>
          </a:prstGeom>
          <a:solidFill>
            <a:srgbClr val="0000FF">
              <a:alpha val="29019"/>
            </a:srgbClr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lIns="0" r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汇编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1800" b="1">
                <a:latin typeface="微软雅黑" panose="020B0503020204020204" pitchFamily="34" charset="-122"/>
                <a:ea typeface="微软雅黑" panose="020B0503020204020204" pitchFamily="34" charset="-122"/>
              </a:rPr>
              <a:t>(as)</a:t>
            </a:r>
          </a:p>
        </p:txBody>
      </p:sp>
      <p:sp>
        <p:nvSpPr>
          <p:cNvPr id="565259" name="Text Box 11"/>
          <p:cNvSpPr txBox="1">
            <a:spLocks noChangeArrowheads="1"/>
          </p:cNvSpPr>
          <p:nvPr/>
        </p:nvSpPr>
        <p:spPr bwMode="auto">
          <a:xfrm>
            <a:off x="8243889" y="5100638"/>
            <a:ext cx="769937" cy="784830"/>
          </a:xfrm>
          <a:prstGeom prst="rect">
            <a:avLst/>
          </a:prstGeom>
          <a:solidFill>
            <a:srgbClr val="0000FF">
              <a:alpha val="29019"/>
            </a:srgbClr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lIns="0" rIns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50000"/>
              </a:spcBef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链接</a:t>
            </a:r>
          </a:p>
          <a:p>
            <a:pPr algn="ctr" eaLnBrk="1" hangingPunct="1">
              <a:spcBef>
                <a:spcPct val="50000"/>
              </a:spcBef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8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ld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</p:txBody>
      </p:sp>
      <p:grpSp>
        <p:nvGrpSpPr>
          <p:cNvPr id="2" name="Group 12"/>
          <p:cNvGrpSpPr>
            <a:grpSpLocks/>
          </p:cNvGrpSpPr>
          <p:nvPr/>
        </p:nvGrpSpPr>
        <p:grpSpPr bwMode="auto">
          <a:xfrm>
            <a:off x="6754814" y="4364039"/>
            <a:ext cx="1495425" cy="727075"/>
            <a:chOff x="3295" y="2749"/>
            <a:chExt cx="942" cy="458"/>
          </a:xfrm>
        </p:grpSpPr>
        <p:sp>
          <p:nvSpPr>
            <p:cNvPr id="54313" name="Line 13"/>
            <p:cNvSpPr>
              <a:spLocks noChangeShapeType="1"/>
            </p:cNvSpPr>
            <p:nvPr/>
          </p:nvSpPr>
          <p:spPr bwMode="auto">
            <a:xfrm>
              <a:off x="3889" y="2877"/>
              <a:ext cx="348" cy="33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1800"/>
            </a:p>
          </p:txBody>
        </p:sp>
        <p:sp>
          <p:nvSpPr>
            <p:cNvPr id="54314" name="Text Box 14"/>
            <p:cNvSpPr txBox="1">
              <a:spLocks noChangeArrowheads="1"/>
            </p:cNvSpPr>
            <p:nvPr/>
          </p:nvSpPr>
          <p:spPr bwMode="auto">
            <a:xfrm>
              <a:off x="3295" y="2749"/>
              <a:ext cx="649" cy="23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50000"/>
                </a:spcBef>
              </a:pPr>
              <a:r>
                <a:rPr lang="en-US" altLang="zh-CN" sz="1800" b="1"/>
                <a:t>printf.o</a:t>
              </a:r>
            </a:p>
          </p:txBody>
        </p:sp>
      </p:grpSp>
      <p:sp>
        <p:nvSpPr>
          <p:cNvPr id="565263" name="Rectangle 15"/>
          <p:cNvSpPr>
            <a:spLocks noChangeArrowheads="1"/>
          </p:cNvSpPr>
          <p:nvPr/>
        </p:nvSpPr>
        <p:spPr bwMode="auto">
          <a:xfrm>
            <a:off x="5715000" y="3644901"/>
            <a:ext cx="3556000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000" b="1" dirty="0">
                <a:solidFill>
                  <a:srgbClr val="ED16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计算机不能直接执行</a:t>
            </a:r>
            <a:r>
              <a:rPr lang="en-US" altLang="zh-CN" sz="2000" b="1" dirty="0" err="1">
                <a:solidFill>
                  <a:srgbClr val="ED16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hello.c</a:t>
            </a:r>
            <a:r>
              <a:rPr lang="zh-CN" altLang="en-US" sz="2000" b="1" dirty="0">
                <a:solidFill>
                  <a:srgbClr val="ED16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  <p:grpSp>
        <p:nvGrpSpPr>
          <p:cNvPr id="3" name="Group 16"/>
          <p:cNvGrpSpPr>
            <a:grpSpLocks/>
          </p:cNvGrpSpPr>
          <p:nvPr/>
        </p:nvGrpSpPr>
        <p:grpSpPr bwMode="auto">
          <a:xfrm>
            <a:off x="1903413" y="5127627"/>
            <a:ext cx="1041400" cy="1093788"/>
            <a:chOff x="239" y="3230"/>
            <a:chExt cx="656" cy="689"/>
          </a:xfrm>
        </p:grpSpPr>
        <p:grpSp>
          <p:nvGrpSpPr>
            <p:cNvPr id="54309" name="Group 17"/>
            <p:cNvGrpSpPr>
              <a:grpSpLocks/>
            </p:cNvGrpSpPr>
            <p:nvPr/>
          </p:nvGrpSpPr>
          <p:grpSpPr bwMode="auto">
            <a:xfrm>
              <a:off x="273" y="3230"/>
              <a:ext cx="622" cy="238"/>
              <a:chOff x="219" y="3401"/>
              <a:chExt cx="622" cy="238"/>
            </a:xfrm>
          </p:grpSpPr>
          <p:sp>
            <p:nvSpPr>
              <p:cNvPr id="54311" name="Line 18"/>
              <p:cNvSpPr>
                <a:spLocks noChangeShapeType="1"/>
              </p:cNvSpPr>
              <p:nvPr/>
            </p:nvSpPr>
            <p:spPr bwMode="auto">
              <a:xfrm>
                <a:off x="219" y="3639"/>
                <a:ext cx="595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1800"/>
              </a:p>
            </p:txBody>
          </p:sp>
          <p:sp>
            <p:nvSpPr>
              <p:cNvPr id="54312" name="Text Box 19"/>
              <p:cNvSpPr txBox="1">
                <a:spLocks noChangeArrowheads="1"/>
              </p:cNvSpPr>
              <p:nvPr/>
            </p:nvSpPr>
            <p:spPr bwMode="auto">
              <a:xfrm>
                <a:off x="266" y="3401"/>
                <a:ext cx="575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altLang="zh-CN" sz="1800" b="1"/>
                  <a:t>hello.c</a:t>
                </a:r>
              </a:p>
            </p:txBody>
          </p:sp>
        </p:grpSp>
        <p:sp>
          <p:nvSpPr>
            <p:cNvPr id="54310" name="Text Box 20"/>
            <p:cNvSpPr txBox="1">
              <a:spLocks noChangeArrowheads="1"/>
            </p:cNvSpPr>
            <p:nvPr/>
          </p:nvSpPr>
          <p:spPr bwMode="auto">
            <a:xfrm>
              <a:off x="239" y="3512"/>
              <a:ext cx="631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源程序</a:t>
              </a:r>
            </a:p>
            <a:p>
              <a:pPr algn="ctr" eaLnBrk="1" hangingPunct="1"/>
              <a:r>
                <a:rPr lang="en-US" altLang="zh-CN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文本</a:t>
              </a:r>
              <a:r>
                <a:rPr lang="en-US" altLang="zh-CN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</a:p>
          </p:txBody>
        </p:sp>
      </p:grpSp>
      <p:grpSp>
        <p:nvGrpSpPr>
          <p:cNvPr id="5" name="Group 21"/>
          <p:cNvGrpSpPr>
            <a:grpSpLocks/>
          </p:cNvGrpSpPr>
          <p:nvPr/>
        </p:nvGrpSpPr>
        <p:grpSpPr bwMode="auto">
          <a:xfrm>
            <a:off x="3635375" y="5103816"/>
            <a:ext cx="1085850" cy="1077913"/>
            <a:chOff x="1330" y="3215"/>
            <a:chExt cx="684" cy="679"/>
          </a:xfrm>
        </p:grpSpPr>
        <p:grpSp>
          <p:nvGrpSpPr>
            <p:cNvPr id="54305" name="Group 22"/>
            <p:cNvGrpSpPr>
              <a:grpSpLocks/>
            </p:cNvGrpSpPr>
            <p:nvPr/>
          </p:nvGrpSpPr>
          <p:grpSpPr bwMode="auto">
            <a:xfrm>
              <a:off x="1392" y="3215"/>
              <a:ext cx="622" cy="238"/>
              <a:chOff x="219" y="3401"/>
              <a:chExt cx="622" cy="238"/>
            </a:xfrm>
          </p:grpSpPr>
          <p:sp>
            <p:nvSpPr>
              <p:cNvPr id="54307" name="Line 23"/>
              <p:cNvSpPr>
                <a:spLocks noChangeShapeType="1"/>
              </p:cNvSpPr>
              <p:nvPr/>
            </p:nvSpPr>
            <p:spPr bwMode="auto">
              <a:xfrm>
                <a:off x="219" y="3639"/>
                <a:ext cx="595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1800"/>
              </a:p>
            </p:txBody>
          </p:sp>
          <p:sp>
            <p:nvSpPr>
              <p:cNvPr id="54308" name="Text Box 24"/>
              <p:cNvSpPr txBox="1">
                <a:spLocks noChangeArrowheads="1"/>
              </p:cNvSpPr>
              <p:nvPr/>
            </p:nvSpPr>
            <p:spPr bwMode="auto">
              <a:xfrm>
                <a:off x="266" y="3401"/>
                <a:ext cx="575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altLang="zh-CN" sz="1800" b="1"/>
                  <a:t>hello.i</a:t>
                </a:r>
              </a:p>
            </p:txBody>
          </p:sp>
        </p:grpSp>
        <p:sp>
          <p:nvSpPr>
            <p:cNvPr id="54306" name="Text Box 25"/>
            <p:cNvSpPr txBox="1">
              <a:spLocks noChangeArrowheads="1"/>
            </p:cNvSpPr>
            <p:nvPr/>
          </p:nvSpPr>
          <p:spPr bwMode="auto">
            <a:xfrm>
              <a:off x="1330" y="3487"/>
              <a:ext cx="631" cy="4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源程序</a:t>
              </a:r>
            </a:p>
            <a:p>
              <a:pPr algn="ctr" eaLnBrk="1" hangingPunct="1"/>
              <a:r>
                <a:rPr lang="en-US" altLang="zh-CN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文本</a:t>
              </a:r>
              <a:r>
                <a:rPr lang="en-US" altLang="zh-CN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</a:p>
          </p:txBody>
        </p:sp>
      </p:grpSp>
      <p:grpSp>
        <p:nvGrpSpPr>
          <p:cNvPr id="7" name="Group 26"/>
          <p:cNvGrpSpPr>
            <a:grpSpLocks/>
          </p:cNvGrpSpPr>
          <p:nvPr/>
        </p:nvGrpSpPr>
        <p:grpSpPr bwMode="auto">
          <a:xfrm>
            <a:off x="5407025" y="5118102"/>
            <a:ext cx="1055688" cy="1373188"/>
            <a:chOff x="2446" y="3224"/>
            <a:chExt cx="665" cy="865"/>
          </a:xfrm>
        </p:grpSpPr>
        <p:grpSp>
          <p:nvGrpSpPr>
            <p:cNvPr id="54301" name="Group 27"/>
            <p:cNvGrpSpPr>
              <a:grpSpLocks/>
            </p:cNvGrpSpPr>
            <p:nvPr/>
          </p:nvGrpSpPr>
          <p:grpSpPr bwMode="auto">
            <a:xfrm>
              <a:off x="2489" y="3224"/>
              <a:ext cx="622" cy="238"/>
              <a:chOff x="219" y="3401"/>
              <a:chExt cx="622" cy="238"/>
            </a:xfrm>
          </p:grpSpPr>
          <p:sp>
            <p:nvSpPr>
              <p:cNvPr id="54303" name="Line 28"/>
              <p:cNvSpPr>
                <a:spLocks noChangeShapeType="1"/>
              </p:cNvSpPr>
              <p:nvPr/>
            </p:nvSpPr>
            <p:spPr bwMode="auto">
              <a:xfrm>
                <a:off x="219" y="3639"/>
                <a:ext cx="595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1800"/>
              </a:p>
            </p:txBody>
          </p:sp>
          <p:sp>
            <p:nvSpPr>
              <p:cNvPr id="54304" name="Text Box 29"/>
              <p:cNvSpPr txBox="1">
                <a:spLocks noChangeArrowheads="1"/>
              </p:cNvSpPr>
              <p:nvPr/>
            </p:nvSpPr>
            <p:spPr bwMode="auto">
              <a:xfrm>
                <a:off x="266" y="3401"/>
                <a:ext cx="575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altLang="zh-CN" sz="1800" b="1"/>
                  <a:t>hello.s</a:t>
                </a:r>
              </a:p>
            </p:txBody>
          </p:sp>
        </p:grpSp>
        <p:sp>
          <p:nvSpPr>
            <p:cNvPr id="54302" name="Text Box 30"/>
            <p:cNvSpPr txBox="1">
              <a:spLocks noChangeArrowheads="1"/>
            </p:cNvSpPr>
            <p:nvPr/>
          </p:nvSpPr>
          <p:spPr bwMode="auto">
            <a:xfrm>
              <a:off x="2446" y="3507"/>
              <a:ext cx="631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汇编语言程序</a:t>
              </a:r>
            </a:p>
            <a:p>
              <a:pPr algn="ctr" eaLnBrk="1" hangingPunct="1"/>
              <a:r>
                <a:rPr lang="en-US" altLang="zh-CN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文本</a:t>
              </a:r>
              <a:r>
                <a:rPr lang="en-US" altLang="zh-CN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</a:p>
          </p:txBody>
        </p:sp>
      </p:grpSp>
      <p:grpSp>
        <p:nvGrpSpPr>
          <p:cNvPr id="9" name="Group 31"/>
          <p:cNvGrpSpPr>
            <a:grpSpLocks/>
          </p:cNvGrpSpPr>
          <p:nvPr/>
        </p:nvGrpSpPr>
        <p:grpSpPr bwMode="auto">
          <a:xfrm>
            <a:off x="7183439" y="5076826"/>
            <a:ext cx="1093787" cy="1662113"/>
            <a:chOff x="3565" y="3198"/>
            <a:chExt cx="689" cy="1047"/>
          </a:xfrm>
        </p:grpSpPr>
        <p:grpSp>
          <p:nvGrpSpPr>
            <p:cNvPr id="54297" name="Group 32"/>
            <p:cNvGrpSpPr>
              <a:grpSpLocks/>
            </p:cNvGrpSpPr>
            <p:nvPr/>
          </p:nvGrpSpPr>
          <p:grpSpPr bwMode="auto">
            <a:xfrm>
              <a:off x="3604" y="3198"/>
              <a:ext cx="650" cy="238"/>
              <a:chOff x="219" y="3401"/>
              <a:chExt cx="622" cy="238"/>
            </a:xfrm>
          </p:grpSpPr>
          <p:sp>
            <p:nvSpPr>
              <p:cNvPr id="54299" name="Line 33"/>
              <p:cNvSpPr>
                <a:spLocks noChangeShapeType="1"/>
              </p:cNvSpPr>
              <p:nvPr/>
            </p:nvSpPr>
            <p:spPr bwMode="auto">
              <a:xfrm>
                <a:off x="219" y="3639"/>
                <a:ext cx="595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1800"/>
              </a:p>
            </p:txBody>
          </p:sp>
          <p:sp>
            <p:nvSpPr>
              <p:cNvPr id="54300" name="Text Box 34"/>
              <p:cNvSpPr txBox="1">
                <a:spLocks noChangeArrowheads="1"/>
              </p:cNvSpPr>
              <p:nvPr/>
            </p:nvSpPr>
            <p:spPr bwMode="auto">
              <a:xfrm>
                <a:off x="266" y="3401"/>
                <a:ext cx="575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altLang="zh-CN" sz="1800" b="1" dirty="0" err="1"/>
                  <a:t>hello.o</a:t>
                </a:r>
                <a:endParaRPr lang="en-US" altLang="zh-CN" sz="1800" b="1" dirty="0"/>
              </a:p>
            </p:txBody>
          </p:sp>
        </p:grpSp>
        <p:sp>
          <p:nvSpPr>
            <p:cNvPr id="54298" name="Text Box 35"/>
            <p:cNvSpPr txBox="1">
              <a:spLocks noChangeArrowheads="1"/>
            </p:cNvSpPr>
            <p:nvPr/>
          </p:nvSpPr>
          <p:spPr bwMode="auto">
            <a:xfrm>
              <a:off x="3565" y="3489"/>
              <a:ext cx="668" cy="7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1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可重定位目标程序</a:t>
              </a:r>
            </a:p>
            <a:p>
              <a:pPr algn="ctr" eaLnBrk="1" hangingPunct="1"/>
              <a:r>
                <a:rPr lang="en-US" altLang="zh-CN" sz="1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二进制</a:t>
              </a:r>
              <a:r>
                <a:rPr lang="en-US" altLang="zh-CN" sz="18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</a:p>
          </p:txBody>
        </p:sp>
      </p:grpSp>
      <p:grpSp>
        <p:nvGrpSpPr>
          <p:cNvPr id="11" name="Group 36"/>
          <p:cNvGrpSpPr>
            <a:grpSpLocks/>
          </p:cNvGrpSpPr>
          <p:nvPr/>
        </p:nvGrpSpPr>
        <p:grpSpPr bwMode="auto">
          <a:xfrm>
            <a:off x="9018588" y="5060952"/>
            <a:ext cx="1117600" cy="1373188"/>
            <a:chOff x="4721" y="3188"/>
            <a:chExt cx="704" cy="865"/>
          </a:xfrm>
        </p:grpSpPr>
        <p:grpSp>
          <p:nvGrpSpPr>
            <p:cNvPr id="54293" name="Group 37"/>
            <p:cNvGrpSpPr>
              <a:grpSpLocks/>
            </p:cNvGrpSpPr>
            <p:nvPr/>
          </p:nvGrpSpPr>
          <p:grpSpPr bwMode="auto">
            <a:xfrm>
              <a:off x="4738" y="3188"/>
              <a:ext cx="622" cy="238"/>
              <a:chOff x="219" y="3401"/>
              <a:chExt cx="622" cy="238"/>
            </a:xfrm>
          </p:grpSpPr>
          <p:sp>
            <p:nvSpPr>
              <p:cNvPr id="54295" name="Line 38"/>
              <p:cNvSpPr>
                <a:spLocks noChangeShapeType="1"/>
              </p:cNvSpPr>
              <p:nvPr/>
            </p:nvSpPr>
            <p:spPr bwMode="auto">
              <a:xfrm>
                <a:off x="219" y="3639"/>
                <a:ext cx="595" cy="0"/>
              </a:xfrm>
              <a:prstGeom prst="line">
                <a:avLst/>
              </a:prstGeom>
              <a:noFill/>
              <a:ln w="38100">
                <a:solidFill>
                  <a:schemeClr val="tx1"/>
                </a:solidFill>
                <a:round/>
                <a:headEnd/>
                <a:tailEnd type="triangle" w="med" len="med"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 sz="1800"/>
              </a:p>
            </p:txBody>
          </p:sp>
          <p:sp>
            <p:nvSpPr>
              <p:cNvPr id="54296" name="Text Box 39"/>
              <p:cNvSpPr txBox="1">
                <a:spLocks noChangeArrowheads="1"/>
              </p:cNvSpPr>
              <p:nvPr/>
            </p:nvSpPr>
            <p:spPr bwMode="auto">
              <a:xfrm>
                <a:off x="266" y="3401"/>
                <a:ext cx="575" cy="23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eaLnBrk="1" hangingPunct="1">
                  <a:spcBef>
                    <a:spcPct val="50000"/>
                  </a:spcBef>
                </a:pPr>
                <a:r>
                  <a:rPr lang="en-US" altLang="zh-CN" sz="1800" b="1"/>
                  <a:t>hello</a:t>
                </a:r>
              </a:p>
            </p:txBody>
          </p:sp>
        </p:grpSp>
        <p:sp>
          <p:nvSpPr>
            <p:cNvPr id="54294" name="Text Box 40"/>
            <p:cNvSpPr txBox="1">
              <a:spLocks noChangeArrowheads="1"/>
            </p:cNvSpPr>
            <p:nvPr/>
          </p:nvSpPr>
          <p:spPr bwMode="auto">
            <a:xfrm>
              <a:off x="4721" y="3471"/>
              <a:ext cx="704" cy="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zh-CN" altLang="en-US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可执行目标程序</a:t>
              </a:r>
            </a:p>
            <a:p>
              <a:pPr algn="ctr" eaLnBrk="1" hangingPunct="1"/>
              <a:r>
                <a:rPr lang="en-US" altLang="zh-CN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(</a:t>
              </a:r>
              <a:r>
                <a:rPr lang="zh-CN" altLang="en-US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二进制</a:t>
              </a:r>
              <a:r>
                <a:rPr lang="en-US" altLang="zh-CN" sz="1800" b="1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)</a:t>
              </a:r>
            </a:p>
          </p:txBody>
        </p:sp>
      </p:grpSp>
      <p:sp>
        <p:nvSpPr>
          <p:cNvPr id="565289" name="Text Box 41"/>
          <p:cNvSpPr txBox="1">
            <a:spLocks noChangeArrowheads="1"/>
          </p:cNvSpPr>
          <p:nvPr/>
        </p:nvSpPr>
        <p:spPr bwMode="auto">
          <a:xfrm>
            <a:off x="1857375" y="4210051"/>
            <a:ext cx="4618038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以下是</a:t>
            </a:r>
            <a:r>
              <a:rPr lang="en-US" altLang="zh-CN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GCC+Linux</a:t>
            </a:r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平台中的处理过程</a:t>
            </a:r>
          </a:p>
        </p:txBody>
      </p:sp>
      <p:sp>
        <p:nvSpPr>
          <p:cNvPr id="54292" name="灯片编号占位符 41"/>
          <p:cNvSpPr>
            <a:spLocks noGrp="1"/>
          </p:cNvSpPr>
          <p:nvPr>
            <p:ph type="sldNum" sz="quarter" idx="429496729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 </a:t>
            </a:r>
          </a:p>
        </p:txBody>
      </p:sp>
      <p:sp>
        <p:nvSpPr>
          <p:cNvPr id="43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HIT</a:t>
            </a:r>
          </a:p>
        </p:txBody>
      </p:sp>
    </p:spTree>
    <p:extLst>
      <p:ext uri="{BB962C8B-B14F-4D97-AF65-F5344CB8AC3E}">
        <p14:creationId xmlns:p14="http://schemas.microsoft.com/office/powerpoint/2010/main" val="9291380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59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594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4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594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65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65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65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65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565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565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 nodeType="clickPar">
                      <p:stCondLst>
                        <p:cond delay="indefinite"/>
                      </p:stCondLst>
                      <p:childTnLst>
                        <p:par>
                          <p:cTn id="7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9430" grpId="0" animBg="1"/>
      <p:bldP spid="359440" grpId="0"/>
      <p:bldP spid="565256" grpId="0" animBg="1"/>
      <p:bldP spid="565257" grpId="0" animBg="1"/>
      <p:bldP spid="565258" grpId="0" animBg="1"/>
      <p:bldP spid="565259" grpId="0" animBg="1"/>
      <p:bldP spid="565263" grpId="0"/>
      <p:bldP spid="56528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989" y="973139"/>
            <a:ext cx="7621587" cy="489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" name="Rectangle 2"/>
          <p:cNvSpPr txBox="1">
            <a:spLocks noChangeArrowheads="1"/>
          </p:cNvSpPr>
          <p:nvPr/>
        </p:nvSpPr>
        <p:spPr bwMode="auto">
          <a:xfrm>
            <a:off x="2743201" y="117475"/>
            <a:ext cx="6934199" cy="6052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j-lt"/>
                <a:ea typeface="+mj-ea"/>
                <a:cs typeface="+mj-cs"/>
                <a:sym typeface="Calibri Bold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9pPr>
          </a:lstStyle>
          <a:p>
            <a:r>
              <a:rPr lang="zh-CN" altLang="en-US" b="1" kern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四、程序是怎么执行的？</a:t>
            </a:r>
          </a:p>
        </p:txBody>
      </p:sp>
      <p:sp>
        <p:nvSpPr>
          <p:cNvPr id="45" name="Line 8"/>
          <p:cNvSpPr>
            <a:spLocks noChangeShapeType="1"/>
          </p:cNvSpPr>
          <p:nvPr/>
        </p:nvSpPr>
        <p:spPr bwMode="auto">
          <a:xfrm flipV="1">
            <a:off x="3041650" y="3968750"/>
            <a:ext cx="0" cy="609600"/>
          </a:xfrm>
          <a:prstGeom prst="line">
            <a:avLst/>
          </a:prstGeom>
          <a:noFill/>
          <a:ln w="38100">
            <a:solidFill>
              <a:srgbClr val="CC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6" name="Line 9"/>
          <p:cNvSpPr>
            <a:spLocks noChangeShapeType="1"/>
          </p:cNvSpPr>
          <p:nvPr/>
        </p:nvSpPr>
        <p:spPr bwMode="auto">
          <a:xfrm>
            <a:off x="3041651" y="4014788"/>
            <a:ext cx="2974975" cy="0"/>
          </a:xfrm>
          <a:prstGeom prst="line">
            <a:avLst/>
          </a:prstGeom>
          <a:noFill/>
          <a:ln w="38100">
            <a:solidFill>
              <a:srgbClr val="CC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7" name="Line 10"/>
          <p:cNvSpPr>
            <a:spLocks noChangeShapeType="1"/>
          </p:cNvSpPr>
          <p:nvPr/>
        </p:nvSpPr>
        <p:spPr bwMode="auto">
          <a:xfrm flipV="1">
            <a:off x="5967413" y="3338514"/>
            <a:ext cx="0" cy="625475"/>
          </a:xfrm>
          <a:prstGeom prst="line">
            <a:avLst/>
          </a:prstGeom>
          <a:noFill/>
          <a:ln w="38100">
            <a:solidFill>
              <a:srgbClr val="CC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8" name="Line 11"/>
          <p:cNvSpPr>
            <a:spLocks noChangeShapeType="1"/>
          </p:cNvSpPr>
          <p:nvPr/>
        </p:nvSpPr>
        <p:spPr bwMode="auto">
          <a:xfrm flipH="1" flipV="1">
            <a:off x="3402014" y="3159126"/>
            <a:ext cx="2147887" cy="28575"/>
          </a:xfrm>
          <a:prstGeom prst="line">
            <a:avLst/>
          </a:prstGeom>
          <a:noFill/>
          <a:ln w="38100">
            <a:solidFill>
              <a:srgbClr val="CC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49" name="Line 12"/>
          <p:cNvSpPr>
            <a:spLocks noChangeShapeType="1"/>
          </p:cNvSpPr>
          <p:nvPr/>
        </p:nvSpPr>
        <p:spPr bwMode="auto">
          <a:xfrm flipV="1">
            <a:off x="3402013" y="2438401"/>
            <a:ext cx="0" cy="739775"/>
          </a:xfrm>
          <a:prstGeom prst="line">
            <a:avLst/>
          </a:prstGeom>
          <a:noFill/>
          <a:ln w="38100">
            <a:solidFill>
              <a:srgbClr val="CC33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grpSp>
        <p:nvGrpSpPr>
          <p:cNvPr id="50" name="Group 14"/>
          <p:cNvGrpSpPr>
            <a:grpSpLocks/>
          </p:cNvGrpSpPr>
          <p:nvPr/>
        </p:nvGrpSpPr>
        <p:grpSpPr bwMode="auto">
          <a:xfrm>
            <a:off x="2906714" y="4554538"/>
            <a:ext cx="1190625" cy="1268412"/>
            <a:chOff x="1051" y="2980"/>
            <a:chExt cx="750" cy="799"/>
          </a:xfrm>
        </p:grpSpPr>
        <p:sp>
          <p:nvSpPr>
            <p:cNvPr id="51" name="Line 7"/>
            <p:cNvSpPr>
              <a:spLocks noChangeShapeType="1"/>
            </p:cNvSpPr>
            <p:nvPr/>
          </p:nvSpPr>
          <p:spPr bwMode="auto">
            <a:xfrm flipH="1" flipV="1">
              <a:off x="1134" y="2980"/>
              <a:ext cx="256" cy="330"/>
            </a:xfrm>
            <a:prstGeom prst="line">
              <a:avLst/>
            </a:prstGeom>
            <a:noFill/>
            <a:ln w="38100">
              <a:solidFill>
                <a:srgbClr val="CC3300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/>
            <a:lstStyle/>
            <a:p>
              <a:endParaRPr lang="zh-CN" altLang="en-US"/>
            </a:p>
          </p:txBody>
        </p:sp>
        <p:sp>
          <p:nvSpPr>
            <p:cNvPr id="52" name="Text Box 13"/>
            <p:cNvSpPr txBox="1">
              <a:spLocks noChangeArrowheads="1"/>
            </p:cNvSpPr>
            <p:nvPr/>
          </p:nvSpPr>
          <p:spPr bwMode="auto">
            <a:xfrm>
              <a:off x="1051" y="3548"/>
              <a:ext cx="750" cy="2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>
                <a:spcBef>
                  <a:spcPct val="50000"/>
                </a:spcBef>
              </a:pPr>
              <a:r>
                <a:rPr lang="en-US" altLang="zh-CN" sz="1800" b="1">
                  <a:solidFill>
                    <a:srgbClr val="CC3300"/>
                  </a:solidFill>
                  <a:cs typeface="Arial" panose="020B0604020202020204" pitchFamily="34" charset="0"/>
                </a:rPr>
                <a:t>“./hello”</a:t>
              </a:r>
            </a:p>
          </p:txBody>
        </p:sp>
      </p:grpSp>
      <p:sp>
        <p:nvSpPr>
          <p:cNvPr id="53" name="Line 15"/>
          <p:cNvSpPr>
            <a:spLocks noChangeShapeType="1"/>
          </p:cNvSpPr>
          <p:nvPr/>
        </p:nvSpPr>
        <p:spPr bwMode="auto">
          <a:xfrm flipV="1">
            <a:off x="3627438" y="2259013"/>
            <a:ext cx="0" cy="596900"/>
          </a:xfrm>
          <a:prstGeom prst="line">
            <a:avLst/>
          </a:prstGeom>
          <a:noFill/>
          <a:ln w="38100">
            <a:solidFill>
              <a:srgbClr val="CC33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4" name="Line 16"/>
          <p:cNvSpPr>
            <a:spLocks noChangeShapeType="1"/>
          </p:cNvSpPr>
          <p:nvPr/>
        </p:nvSpPr>
        <p:spPr bwMode="auto">
          <a:xfrm flipH="1" flipV="1">
            <a:off x="3581401" y="2843214"/>
            <a:ext cx="4340225" cy="14287"/>
          </a:xfrm>
          <a:prstGeom prst="line">
            <a:avLst/>
          </a:prstGeom>
          <a:noFill/>
          <a:ln w="38100">
            <a:solidFill>
              <a:srgbClr val="CC3300"/>
            </a:solidFill>
            <a:miter lim="800000"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5" name="Line 17"/>
          <p:cNvSpPr>
            <a:spLocks noChangeShapeType="1"/>
          </p:cNvSpPr>
          <p:nvPr/>
        </p:nvSpPr>
        <p:spPr bwMode="auto">
          <a:xfrm flipV="1">
            <a:off x="7137400" y="3910014"/>
            <a:ext cx="0" cy="625475"/>
          </a:xfrm>
          <a:prstGeom prst="line">
            <a:avLst/>
          </a:prstGeom>
          <a:noFill/>
          <a:ln w="38100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6" name="Line 18"/>
          <p:cNvSpPr>
            <a:spLocks noChangeShapeType="1"/>
          </p:cNvSpPr>
          <p:nvPr/>
        </p:nvSpPr>
        <p:spPr bwMode="auto">
          <a:xfrm>
            <a:off x="6146801" y="3932238"/>
            <a:ext cx="1031875" cy="0"/>
          </a:xfrm>
          <a:prstGeom prst="line">
            <a:avLst/>
          </a:prstGeom>
          <a:noFill/>
          <a:ln w="38100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7" name="Line 19"/>
          <p:cNvSpPr>
            <a:spLocks noChangeShapeType="1"/>
          </p:cNvSpPr>
          <p:nvPr/>
        </p:nvSpPr>
        <p:spPr bwMode="auto">
          <a:xfrm flipV="1">
            <a:off x="6146800" y="3319464"/>
            <a:ext cx="0" cy="625475"/>
          </a:xfrm>
          <a:prstGeom prst="line">
            <a:avLst/>
          </a:prstGeom>
          <a:noFill/>
          <a:ln w="38100">
            <a:solidFill>
              <a:srgbClr val="0066CC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8" name="Line 20"/>
          <p:cNvSpPr>
            <a:spLocks noChangeShapeType="1"/>
          </p:cNvSpPr>
          <p:nvPr/>
        </p:nvSpPr>
        <p:spPr bwMode="auto">
          <a:xfrm flipH="1" flipV="1">
            <a:off x="6416676" y="3203576"/>
            <a:ext cx="1566863" cy="28575"/>
          </a:xfrm>
          <a:prstGeom prst="line">
            <a:avLst/>
          </a:prstGeom>
          <a:noFill/>
          <a:ln w="38100">
            <a:solidFill>
              <a:srgbClr val="0066CC"/>
            </a:solidFill>
            <a:miter lim="800000"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59" name="Text Box 21"/>
          <p:cNvSpPr txBox="1">
            <a:spLocks noChangeArrowheads="1"/>
          </p:cNvSpPr>
          <p:nvPr/>
        </p:nvSpPr>
        <p:spPr bwMode="auto">
          <a:xfrm>
            <a:off x="7567614" y="5387976"/>
            <a:ext cx="1944687" cy="366713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  <a:defRPr/>
            </a:pPr>
            <a:r>
              <a:rPr lang="en-US" altLang="zh-CN" sz="1800" b="1">
                <a:solidFill>
                  <a:srgbClr val="0066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pitchFamily="34" charset="0"/>
              </a:rPr>
              <a:t>hello</a:t>
            </a:r>
            <a:r>
              <a:rPr lang="zh-CN" altLang="en-US" sz="1800" b="1">
                <a:solidFill>
                  <a:srgbClr val="0066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cs typeface="Arial" pitchFamily="34" charset="0"/>
              </a:rPr>
              <a:t>可执行文件</a:t>
            </a:r>
            <a:endParaRPr lang="zh-CN" altLang="en-US" sz="1800" b="1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60" name="Text Box 23"/>
          <p:cNvSpPr txBox="1">
            <a:spLocks noChangeArrowheads="1"/>
          </p:cNvSpPr>
          <p:nvPr/>
        </p:nvSpPr>
        <p:spPr bwMode="auto">
          <a:xfrm>
            <a:off x="5364163" y="922339"/>
            <a:ext cx="3789362" cy="998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15000"/>
              </a:spcBef>
            </a:pPr>
            <a:r>
              <a:rPr lang="en-US" altLang="zh-CN" sz="1800" b="1">
                <a:solidFill>
                  <a:srgbClr val="CC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Red</a:t>
            </a:r>
            <a:r>
              <a:rPr lang="zh-CN" altLang="en-US" sz="1800" b="1">
                <a:solidFill>
                  <a:srgbClr val="CC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800" b="1">
                <a:solidFill>
                  <a:srgbClr val="CC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shell</a:t>
            </a:r>
            <a:r>
              <a:rPr lang="zh-CN" altLang="en-US" sz="1800" b="1">
                <a:solidFill>
                  <a:srgbClr val="CC33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命令行处理</a:t>
            </a:r>
          </a:p>
          <a:p>
            <a:pPr>
              <a:spcBef>
                <a:spcPct val="15000"/>
              </a:spcBef>
            </a:pPr>
            <a:r>
              <a:rPr lang="en-US" altLang="zh-CN" sz="1800" b="1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Blue</a:t>
            </a:r>
            <a:r>
              <a:rPr lang="zh-CN" altLang="en-US" sz="1800" b="1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：可执行文件加载</a:t>
            </a:r>
          </a:p>
          <a:p>
            <a:pPr>
              <a:spcBef>
                <a:spcPct val="15000"/>
              </a:spcBef>
            </a:pPr>
            <a:r>
              <a:rPr lang="en-US" altLang="zh-CN" sz="1800" b="1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Cyan</a:t>
            </a:r>
            <a:r>
              <a:rPr lang="zh-CN" altLang="en-US" sz="1800" b="1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800" b="1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hello</a:t>
            </a:r>
            <a:r>
              <a:rPr lang="zh-CN" altLang="en-US" sz="1800" b="1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程序执行过程</a:t>
            </a:r>
          </a:p>
        </p:txBody>
      </p:sp>
      <p:sp>
        <p:nvSpPr>
          <p:cNvPr id="61" name="Text Box 25"/>
          <p:cNvSpPr txBox="1">
            <a:spLocks noChangeArrowheads="1"/>
          </p:cNvSpPr>
          <p:nvPr/>
        </p:nvSpPr>
        <p:spPr bwMode="auto">
          <a:xfrm>
            <a:off x="8742364" y="2657475"/>
            <a:ext cx="145097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zh-CN" sz="1600" b="1">
                <a:solidFill>
                  <a:srgbClr val="CC33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“./hello”</a:t>
            </a:r>
          </a:p>
        </p:txBody>
      </p:sp>
      <p:sp>
        <p:nvSpPr>
          <p:cNvPr id="62" name="Text Box 26"/>
          <p:cNvSpPr txBox="1">
            <a:spLocks noChangeArrowheads="1"/>
          </p:cNvSpPr>
          <p:nvPr/>
        </p:nvSpPr>
        <p:spPr bwMode="auto">
          <a:xfrm>
            <a:off x="8839201" y="3019425"/>
            <a:ext cx="1609725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rIns="0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1600" b="1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“hello,world/n”</a:t>
            </a:r>
          </a:p>
        </p:txBody>
      </p:sp>
      <p:sp>
        <p:nvSpPr>
          <p:cNvPr id="63" name="Text Box 27"/>
          <p:cNvSpPr txBox="1">
            <a:spLocks noChangeArrowheads="1"/>
          </p:cNvSpPr>
          <p:nvPr/>
        </p:nvSpPr>
        <p:spPr bwMode="auto">
          <a:xfrm>
            <a:off x="4252914" y="5445126"/>
            <a:ext cx="2090737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n-US" altLang="zh-CN" sz="1800" b="1">
                <a:solidFill>
                  <a:srgbClr val="008000"/>
                </a:solidFill>
                <a:cs typeface="Arial" panose="020B0604020202020204" pitchFamily="34" charset="0"/>
              </a:rPr>
              <a:t>“hello,world/n”</a:t>
            </a:r>
          </a:p>
        </p:txBody>
      </p:sp>
      <p:sp>
        <p:nvSpPr>
          <p:cNvPr id="64" name="Line 29"/>
          <p:cNvSpPr>
            <a:spLocks noChangeShapeType="1"/>
          </p:cNvSpPr>
          <p:nvPr/>
        </p:nvSpPr>
        <p:spPr bwMode="auto">
          <a:xfrm flipH="1" flipV="1">
            <a:off x="3544889" y="3062289"/>
            <a:ext cx="4427537" cy="14287"/>
          </a:xfrm>
          <a:prstGeom prst="line">
            <a:avLst/>
          </a:prstGeom>
          <a:noFill/>
          <a:ln w="38100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5" name="Line 30"/>
          <p:cNvSpPr>
            <a:spLocks noChangeShapeType="1"/>
          </p:cNvSpPr>
          <p:nvPr/>
        </p:nvSpPr>
        <p:spPr bwMode="auto">
          <a:xfrm flipV="1">
            <a:off x="3516313" y="2300289"/>
            <a:ext cx="0" cy="739775"/>
          </a:xfrm>
          <a:prstGeom prst="line">
            <a:avLst/>
          </a:prstGeom>
          <a:noFill/>
          <a:ln w="38100">
            <a:solidFill>
              <a:srgbClr val="008000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6" name="Line 31"/>
          <p:cNvSpPr>
            <a:spLocks noChangeShapeType="1"/>
          </p:cNvSpPr>
          <p:nvPr/>
        </p:nvSpPr>
        <p:spPr bwMode="auto">
          <a:xfrm flipH="1" flipV="1">
            <a:off x="3168650" y="2295526"/>
            <a:ext cx="0" cy="1014413"/>
          </a:xfrm>
          <a:prstGeom prst="line">
            <a:avLst/>
          </a:prstGeom>
          <a:noFill/>
          <a:ln w="38100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7" name="Line 32"/>
          <p:cNvSpPr>
            <a:spLocks noChangeShapeType="1"/>
          </p:cNvSpPr>
          <p:nvPr/>
        </p:nvSpPr>
        <p:spPr bwMode="auto">
          <a:xfrm flipH="1" flipV="1">
            <a:off x="3244850" y="3322639"/>
            <a:ext cx="2351088" cy="28575"/>
          </a:xfrm>
          <a:prstGeom prst="line">
            <a:avLst/>
          </a:prstGeom>
          <a:noFill/>
          <a:ln w="38100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8" name="Line 34"/>
          <p:cNvSpPr>
            <a:spLocks noChangeShapeType="1"/>
          </p:cNvSpPr>
          <p:nvPr/>
        </p:nvSpPr>
        <p:spPr bwMode="auto">
          <a:xfrm flipV="1">
            <a:off x="5591175" y="3338514"/>
            <a:ext cx="0" cy="465137"/>
          </a:xfrm>
          <a:prstGeom prst="line">
            <a:avLst/>
          </a:prstGeom>
          <a:noFill/>
          <a:ln w="38100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69" name="Line 35"/>
          <p:cNvSpPr>
            <a:spLocks noChangeShapeType="1"/>
          </p:cNvSpPr>
          <p:nvPr/>
        </p:nvSpPr>
        <p:spPr bwMode="auto">
          <a:xfrm>
            <a:off x="4791076" y="3805238"/>
            <a:ext cx="798513" cy="0"/>
          </a:xfrm>
          <a:prstGeom prst="line">
            <a:avLst/>
          </a:prstGeom>
          <a:noFill/>
          <a:ln w="38100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0" name="Line 37"/>
          <p:cNvSpPr>
            <a:spLocks noChangeShapeType="1"/>
          </p:cNvSpPr>
          <p:nvPr/>
        </p:nvSpPr>
        <p:spPr bwMode="auto">
          <a:xfrm flipV="1">
            <a:off x="4776788" y="3786188"/>
            <a:ext cx="0" cy="741362"/>
          </a:xfrm>
          <a:prstGeom prst="line">
            <a:avLst/>
          </a:prstGeom>
          <a:noFill/>
          <a:ln w="38100">
            <a:solidFill>
              <a:srgbClr val="008000"/>
            </a:solidFill>
            <a:miter lim="800000"/>
            <a:headEnd type="triangle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  <p:sp>
        <p:nvSpPr>
          <p:cNvPr id="71" name="Text Box 38"/>
          <p:cNvSpPr txBox="1">
            <a:spLocks noChangeArrowheads="1"/>
          </p:cNvSpPr>
          <p:nvPr/>
        </p:nvSpPr>
        <p:spPr bwMode="auto">
          <a:xfrm>
            <a:off x="1993901" y="6257926"/>
            <a:ext cx="7199313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1800" b="1">
                <a:solidFill>
                  <a:srgbClr val="ED16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所有过程都是在</a:t>
            </a:r>
            <a:r>
              <a:rPr lang="en-US" altLang="zh-CN" sz="1800" b="1">
                <a:solidFill>
                  <a:srgbClr val="ED16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1800" b="1">
                <a:solidFill>
                  <a:srgbClr val="ED161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执行指令所产生的控制信号的作用下进行的。</a:t>
            </a:r>
          </a:p>
        </p:txBody>
      </p:sp>
      <p:sp>
        <p:nvSpPr>
          <p:cNvPr id="72" name="Text Box 39"/>
          <p:cNvSpPr txBox="1">
            <a:spLocks noChangeArrowheads="1"/>
          </p:cNvSpPr>
          <p:nvPr/>
        </p:nvSpPr>
        <p:spPr bwMode="auto">
          <a:xfrm>
            <a:off x="2012951" y="5919788"/>
            <a:ext cx="7707313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1800" b="1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数据经常在各存储部件间传送。故现代计算机大多采用</a:t>
            </a:r>
            <a:r>
              <a:rPr lang="zh-CN" altLang="en-US" sz="1800" b="1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1800" b="1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缓存</a:t>
            </a:r>
            <a:r>
              <a:rPr lang="zh-CN" altLang="en-US" sz="1800" b="1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r>
              <a:rPr lang="zh-CN" altLang="en-US" sz="1800" b="1">
                <a:solidFill>
                  <a:schemeClr val="accent2"/>
                </a:solidFill>
                <a:latin typeface="Times New Roman" panose="02020603050405020304" pitchFamily="18" charset="0"/>
                <a:ea typeface="微软雅黑" panose="020B0503020204020204" pitchFamily="34" charset="-122"/>
              </a:rPr>
              <a:t>技术！</a:t>
            </a:r>
          </a:p>
        </p:txBody>
      </p:sp>
      <p:sp>
        <p:nvSpPr>
          <p:cNvPr id="73" name="Rectangle 41"/>
          <p:cNvSpPr>
            <a:spLocks noChangeArrowheads="1"/>
          </p:cNvSpPr>
          <p:nvPr/>
        </p:nvSpPr>
        <p:spPr bwMode="auto">
          <a:xfrm>
            <a:off x="8597900" y="903289"/>
            <a:ext cx="1727200" cy="1006475"/>
          </a:xfrm>
          <a:prstGeom prst="rect">
            <a:avLst/>
          </a:prstGeom>
          <a:solidFill>
            <a:schemeClr val="bg1">
              <a:alpha val="2901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b="1" dirty="0">
                <a:solidFill>
                  <a:srgbClr val="ED1611"/>
                </a:solidFill>
                <a:cs typeface="Arial" panose="020B0604020202020204" pitchFamily="34" charset="0"/>
              </a:rPr>
              <a:t>$ ./hello</a:t>
            </a:r>
          </a:p>
          <a:p>
            <a:r>
              <a:rPr lang="en-US" altLang="zh-CN" sz="2000" b="1" dirty="0">
                <a:solidFill>
                  <a:srgbClr val="008000"/>
                </a:solidFill>
                <a:cs typeface="Arial" panose="020B0604020202020204" pitchFamily="34" charset="0"/>
              </a:rPr>
              <a:t>hello, world</a:t>
            </a:r>
          </a:p>
          <a:p>
            <a:r>
              <a:rPr lang="en-US" altLang="zh-CN" sz="2000" b="1" dirty="0">
                <a:cs typeface="Arial" panose="020B0604020202020204" pitchFamily="34" charset="0"/>
              </a:rPr>
              <a:t>$</a:t>
            </a:r>
          </a:p>
        </p:txBody>
      </p:sp>
      <p:sp>
        <p:nvSpPr>
          <p:cNvPr id="75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HIT</a:t>
            </a:r>
          </a:p>
        </p:txBody>
      </p:sp>
    </p:spTree>
    <p:extLst>
      <p:ext uri="{BB962C8B-B14F-4D97-AF65-F5344CB8AC3E}">
        <p14:creationId xmlns:p14="http://schemas.microsoft.com/office/powerpoint/2010/main" val="31752678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7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8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2" dur="500"/>
                                        <p:tgtEl>
                                          <p:spTgt spid="6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9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0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0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1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1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2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Top)">
                                      <p:cBhvr>
                                        <p:cTn id="1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7" dur="5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2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1" grpId="0"/>
      <p:bldP spid="62" grpId="0"/>
      <p:bldP spid="6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HIT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3313115" y="269268"/>
            <a:ext cx="5373686" cy="6052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3500" tIns="25400" rIns="63500" bIns="25400" numCol="1" anchor="t" anchorCtr="0" compatLnSpc="1">
            <a:prstTxWarp prst="textNoShape">
              <a:avLst/>
            </a:prstTxWarp>
            <a:spAutoFit/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+mj-lt"/>
                <a:ea typeface="+mj-ea"/>
                <a:cs typeface="+mj-cs"/>
                <a:sym typeface="Calibri Bold" charset="0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3600">
                <a:solidFill>
                  <a:schemeClr val="tx1"/>
                </a:solidFill>
                <a:latin typeface="Calibri Bold" charset="0"/>
                <a:ea typeface="ヒラギノ角ゴ ProN W6" charset="-128"/>
                <a:cs typeface="ヒラギノ角ゴ ProN W6" charset="-128"/>
                <a:sym typeface="Calibri Bold" charset="0"/>
              </a:defRPr>
            </a:lvl9pPr>
          </a:lstStyle>
          <a:p>
            <a:pPr algn="ctr"/>
            <a:r>
              <a:rPr lang="zh-CN" altLang="en-US" b="1" ker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五、怎么优化源程序？</a:t>
            </a:r>
          </a:p>
        </p:txBody>
      </p:sp>
      <p:sp>
        <p:nvSpPr>
          <p:cNvPr id="6" name="Rectangle 4"/>
          <p:cNvSpPr>
            <a:spLocks noGrp="1" noChangeArrowheads="1"/>
          </p:cNvSpPr>
          <p:nvPr/>
        </p:nvSpPr>
        <p:spPr bwMode="auto">
          <a:xfrm>
            <a:off x="1981200" y="1295400"/>
            <a:ext cx="83058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更快（本课程重点！）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更省（存储空间、运行空间）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更美（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UI 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交互）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更正确（本课程重点！各种条件下）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更可靠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可移植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更强大（功能）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更方便（使用）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更规范（格式符合编程规范、接口规范 ）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71500" indent="-571500">
              <a:buSzPct val="100000"/>
              <a:buFont typeface="+mj-lt"/>
              <a:buAutoNum type="arabicPeriod"/>
            </a:pP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更易懂（能读明白、有注释、模块化）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73928630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04861" y="228600"/>
            <a:ext cx="7198545" cy="508000"/>
          </a:xfrm>
        </p:spPr>
        <p:txBody>
          <a:bodyPr/>
          <a:lstStyle/>
          <a:p>
            <a:r>
              <a:rPr lang="zh-CN" altLang="en-US" sz="2667" dirty="0"/>
              <a:t>计算机学科的特色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2000" y="898834"/>
            <a:ext cx="8305800" cy="457200"/>
          </a:xfrm>
        </p:spPr>
        <p:txBody>
          <a:bodyPr/>
          <a:lstStyle/>
          <a:p>
            <a:r>
              <a:rPr lang="zh-CN" altLang="en-US" sz="2400" b="1" dirty="0"/>
              <a:t>卫星中的计算机</a:t>
            </a:r>
            <a:endParaRPr lang="zh-CN" altLang="en-US" sz="2000" b="1" dirty="0"/>
          </a:p>
        </p:txBody>
      </p:sp>
      <p:pic>
        <p:nvPicPr>
          <p:cNvPr id="1032" name="Picture 8" descr="https://n.sinaimg.cn/sinakd20210819ac/536/w856h480/20210819/07e7-097e6d23eea2990f1627703e9a104395.gif">
            <a:extLst>
              <a:ext uri="{FF2B5EF4-FFF2-40B4-BE49-F238E27FC236}">
                <a16:creationId xmlns:a16="http://schemas.microsoft.com/office/drawing/2014/main" id="{AEB33C17-AA63-48D2-955E-26607F2577D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5400" y="1667313"/>
            <a:ext cx="2795559" cy="2142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https://img1.baidu.com/it/u=2036678833,85981781&amp;fm=253&amp;fmt=auto&amp;app=138&amp;f=JPEG?w=600&amp;h=402">
            <a:extLst>
              <a:ext uri="{FF2B5EF4-FFF2-40B4-BE49-F238E27FC236}">
                <a16:creationId xmlns:a16="http://schemas.microsoft.com/office/drawing/2014/main" id="{55B94E86-7026-4BE5-8201-94151600FA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4657289"/>
            <a:ext cx="1943100" cy="1301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ttps://5b0988e595225.cdn.sohucs.com/images/20180619/99063e2636f24bb094af7becb769873a.png">
            <a:extLst>
              <a:ext uri="{FF2B5EF4-FFF2-40B4-BE49-F238E27FC236}">
                <a16:creationId xmlns:a16="http://schemas.microsoft.com/office/drawing/2014/main" id="{A9994718-F61D-46FC-AB15-5663E377CB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4400" y="4609385"/>
            <a:ext cx="1490093" cy="1183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424EFF3E-371D-4FB1-8733-D61F69EED2FF}"/>
              </a:ext>
            </a:extLst>
          </p:cNvPr>
          <p:cNvSpPr txBox="1">
            <a:spLocks/>
          </p:cNvSpPr>
          <p:nvPr/>
        </p:nvSpPr>
        <p:spPr bwMode="auto">
          <a:xfrm>
            <a:off x="685800" y="4250741"/>
            <a:ext cx="8305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26578" indent="-326578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 sz="2286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07586" indent="-272148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 sz="1905">
                <a:solidFill>
                  <a:schemeClr val="tx1"/>
                </a:solidFill>
                <a:latin typeface="+mn-lt"/>
              </a:defRPr>
            </a:lvl2pPr>
            <a:lvl3pPr marL="1088593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 sz="2286">
                <a:solidFill>
                  <a:schemeClr val="tx1"/>
                </a:solidFill>
                <a:latin typeface="+mn-lt"/>
              </a:defRPr>
            </a:lvl3pPr>
            <a:lvl4pPr marL="1524030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 sz="1905">
                <a:solidFill>
                  <a:schemeClr val="tx1"/>
                </a:solidFill>
                <a:latin typeface="+mn-lt"/>
              </a:defRPr>
            </a:lvl4pPr>
            <a:lvl5pPr marL="1959468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 sz="1905">
                <a:solidFill>
                  <a:schemeClr val="tx1"/>
                </a:solidFill>
                <a:latin typeface="+mn-lt"/>
              </a:defRPr>
            </a:lvl5pPr>
            <a:lvl6pPr marL="2394905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>
                <a:solidFill>
                  <a:schemeClr val="tx1"/>
                </a:solidFill>
                <a:latin typeface="+mn-lt"/>
              </a:defRPr>
            </a:lvl6pPr>
            <a:lvl7pPr marL="2830342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>
                <a:solidFill>
                  <a:schemeClr val="tx1"/>
                </a:solidFill>
                <a:latin typeface="+mn-lt"/>
              </a:defRPr>
            </a:lvl7pPr>
            <a:lvl8pPr marL="3265780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>
                <a:solidFill>
                  <a:schemeClr val="tx1"/>
                </a:solidFill>
                <a:latin typeface="+mn-lt"/>
              </a:defRPr>
            </a:lvl8pPr>
            <a:lvl9pPr marL="3701217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sz="2400" b="1" kern="0" dirty="0"/>
              <a:t>嵌入式或更复杂的系统是这些卫星的大脑</a:t>
            </a:r>
            <a:endParaRPr lang="zh-CN" altLang="en-US" sz="2000" b="1" kern="0" dirty="0"/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2CA5CEC9-1A8E-4C8F-B098-2CFB42CD72C4}"/>
              </a:ext>
            </a:extLst>
          </p:cNvPr>
          <p:cNvSpPr txBox="1">
            <a:spLocks/>
          </p:cNvSpPr>
          <p:nvPr/>
        </p:nvSpPr>
        <p:spPr bwMode="auto">
          <a:xfrm>
            <a:off x="672517" y="6082732"/>
            <a:ext cx="96774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26578" indent="-326578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 sz="2286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07586" indent="-272148" algn="l" rtl="0" eaLnBrk="0" fontAlgn="base" hangingPunct="0">
              <a:spcBef>
                <a:spcPct val="6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 sz="1905">
                <a:solidFill>
                  <a:schemeClr val="tx1"/>
                </a:solidFill>
                <a:latin typeface="+mn-lt"/>
              </a:defRPr>
            </a:lvl2pPr>
            <a:lvl3pPr marL="1088593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 sz="2286">
                <a:solidFill>
                  <a:schemeClr val="tx1"/>
                </a:solidFill>
                <a:latin typeface="+mn-lt"/>
              </a:defRPr>
            </a:lvl3pPr>
            <a:lvl4pPr marL="1524030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 sz="1905">
                <a:solidFill>
                  <a:schemeClr val="tx1"/>
                </a:solidFill>
                <a:latin typeface="+mn-lt"/>
              </a:defRPr>
            </a:lvl4pPr>
            <a:lvl5pPr marL="1959468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 sz="1905">
                <a:solidFill>
                  <a:schemeClr val="tx1"/>
                </a:solidFill>
                <a:latin typeface="+mn-lt"/>
              </a:defRPr>
            </a:lvl5pPr>
            <a:lvl6pPr marL="2394905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>
                <a:solidFill>
                  <a:schemeClr val="tx1"/>
                </a:solidFill>
                <a:latin typeface="+mn-lt"/>
              </a:defRPr>
            </a:lvl6pPr>
            <a:lvl7pPr marL="2830342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>
                <a:solidFill>
                  <a:schemeClr val="tx1"/>
                </a:solidFill>
                <a:latin typeface="+mn-lt"/>
              </a:defRPr>
            </a:lvl7pPr>
            <a:lvl8pPr marL="3265780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>
                <a:solidFill>
                  <a:schemeClr val="tx1"/>
                </a:solidFill>
                <a:latin typeface="+mn-lt"/>
              </a:defRPr>
            </a:lvl8pPr>
            <a:lvl9pPr marL="3701217" indent="-217719" algn="l" rtl="0" eaLnBrk="0" fontAlgn="base" hangingPunct="0">
              <a:spcBef>
                <a:spcPct val="4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" pitchFamily="2" charset="2"/>
              <a:buChar char="n"/>
              <a:defRPr kumimoji="1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sz="2400" b="1" kern="0" dirty="0"/>
              <a:t>软件才是真正的灵魂，让卫星能够自主决策，甚至会有自己的思想</a:t>
            </a:r>
            <a:endParaRPr lang="zh-CN" altLang="en-US" sz="2000" b="1" kern="0" dirty="0"/>
          </a:p>
        </p:txBody>
      </p:sp>
      <p:pic>
        <p:nvPicPr>
          <p:cNvPr id="1044" name="Picture 20" descr="https://img1.baidu.com/it/u=3380821025,1365331246&amp;fm=253&amp;fmt=auto&amp;app=138&amp;f=JPG?w=500&amp;h=350">
            <a:extLst>
              <a:ext uri="{FF2B5EF4-FFF2-40B4-BE49-F238E27FC236}">
                <a16:creationId xmlns:a16="http://schemas.microsoft.com/office/drawing/2014/main" id="{EC54D8FC-23C5-4282-8E6D-BDAAAF9E63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371" y="1667313"/>
            <a:ext cx="2990850" cy="2093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https://x0.ifengimg.com/res/2022/97D0E40A5BB8F75F541BD495F0A9BA5982DE2674_size41_w640_h324.jpeg">
            <a:extLst>
              <a:ext uri="{FF2B5EF4-FFF2-40B4-BE49-F238E27FC236}">
                <a16:creationId xmlns:a16="http://schemas.microsoft.com/office/drawing/2014/main" id="{4AE437B8-9EAB-4B6F-8570-3E9A00949F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6619" y="1667313"/>
            <a:ext cx="3951111" cy="2093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8" name="Picture 24" descr="https://img2.baidu.com/it/u=3018383270,4263521388&amp;fm=253&amp;fmt=auto&amp;app=138&amp;f=JPEG?w=500&amp;h=367">
            <a:extLst>
              <a:ext uri="{FF2B5EF4-FFF2-40B4-BE49-F238E27FC236}">
                <a16:creationId xmlns:a16="http://schemas.microsoft.com/office/drawing/2014/main" id="{FD47165C-F922-48EF-B867-CE7158F416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0321" y="4707941"/>
            <a:ext cx="2209800" cy="1374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328440"/>
      </p:ext>
    </p:extLst>
  </p:cSld>
  <p:clrMapOvr>
    <a:masterClrMapping/>
  </p:clrMapOvr>
  <p:transition>
    <p:zoom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746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教材</a:t>
            </a:r>
            <a:endParaRPr lang="en-US" dirty="0"/>
          </a:p>
        </p:txBody>
      </p:sp>
      <p:sp>
        <p:nvSpPr>
          <p:cNvPr id="3174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08000" y="1397000"/>
            <a:ext cx="11176000" cy="4927600"/>
          </a:xfrm>
        </p:spPr>
        <p:txBody>
          <a:bodyPr/>
          <a:lstStyle/>
          <a:p>
            <a:r>
              <a:rPr lang="en-US" dirty="0"/>
              <a:t>Randal E. Bryant and David R. </a:t>
            </a:r>
            <a:r>
              <a:rPr lang="en-US" dirty="0" err="1"/>
              <a:t>O’Hallaron</a:t>
            </a:r>
            <a:r>
              <a:rPr lang="en-US" dirty="0"/>
              <a:t>, </a:t>
            </a:r>
          </a:p>
          <a:p>
            <a:pPr lvl="1"/>
            <a:r>
              <a:rPr lang="en-US" b="1" i="1" dirty="0"/>
              <a:t>Computer Systems: A Programmer’s Perspective</a:t>
            </a:r>
            <a:r>
              <a:rPr lang="en-US" b="1" dirty="0"/>
              <a:t>, </a:t>
            </a:r>
            <a:r>
              <a:rPr lang="en-US" b="1" dirty="0">
                <a:solidFill>
                  <a:srgbClr val="FF0000"/>
                </a:solidFill>
              </a:rPr>
              <a:t>Third Edition </a:t>
            </a:r>
            <a:r>
              <a:rPr lang="en-US" b="1" dirty="0"/>
              <a:t>(CS:APP3e), Pearson, 2015     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深入理解计算机系统 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3-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机械工业出版社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b="1" dirty="0"/>
              <a:t>http://</a:t>
            </a:r>
            <a:r>
              <a:rPr lang="en-US" b="1" dirty="0" err="1"/>
              <a:t>csapp.cs.cmu.edu</a:t>
            </a:r>
            <a:endParaRPr lang="en-US" b="1" dirty="0"/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这本书对这门课很重要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!</a:t>
            </a:r>
          </a:p>
          <a:p>
            <a:pPr lvl="2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如何解决实验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练习题中有典型的考试题目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计算机系统基础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南京大学 袁春风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计算机系统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-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核心概念及软硬件实现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J. Stanley </a:t>
            </a:r>
            <a:r>
              <a:rPr lang="en-US" altLang="zh-CN" b="1" dirty="0" err="1">
                <a:latin typeface="宋体" panose="02010600030101010101" pitchFamily="2" charset="-122"/>
                <a:ea typeface="宋体" panose="02010600030101010101" pitchFamily="2" charset="-122"/>
              </a:rPr>
              <a:t>warford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0048235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05000" y="457200"/>
            <a:ext cx="8382000" cy="736600"/>
          </a:xfrm>
        </p:spPr>
        <p:txBody>
          <a:bodyPr/>
          <a:lstStyle/>
          <a:p>
            <a:r>
              <a:rPr lang="zh-CN" altLang="en-US" sz="4000" b="1" dirty="0">
                <a:latin typeface="宋体" panose="02010600030101010101" pitchFamily="2" charset="-122"/>
                <a:ea typeface="宋体" panose="02010600030101010101" pitchFamily="2" charset="-122"/>
              </a:rPr>
              <a:t>助教：刘远博  霍宇桐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71600" y="1371600"/>
            <a:ext cx="8229600" cy="4724400"/>
          </a:xfrm>
        </p:spPr>
        <p:txBody>
          <a:bodyPr/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zh-CN" sz="3200" dirty="0"/>
              <a:t>QQ</a:t>
            </a:r>
            <a:r>
              <a:rPr lang="zh-CN" altLang="en-US" sz="3200" dirty="0"/>
              <a:t>群号：</a:t>
            </a:r>
            <a:r>
              <a:rPr lang="en-US" altLang="zh-CN" sz="3200" dirty="0"/>
              <a:t>621369963 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zh-CN" sz="3200" dirty="0"/>
              <a:t>QQ</a:t>
            </a:r>
            <a:r>
              <a:rPr lang="zh-CN" altLang="en-US" sz="3200" dirty="0"/>
              <a:t>群名称：</a:t>
            </a:r>
            <a:r>
              <a:rPr lang="en-US" altLang="zh-CN" sz="3200" dirty="0"/>
              <a:t>2023</a:t>
            </a:r>
            <a:r>
              <a:rPr lang="zh-CN" altLang="en-US" sz="3200" dirty="0"/>
              <a:t>春计算机系统课程</a:t>
            </a:r>
            <a:endParaRPr lang="en-US" altLang="zh-CN" sz="3200" dirty="0"/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3200" dirty="0"/>
              <a:t>实验室：综合实验楼</a:t>
            </a:r>
            <a:r>
              <a:rPr lang="en-US" altLang="zh-CN" sz="3200" dirty="0"/>
              <a:t>412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3200" dirty="0"/>
              <a:t>办公室：图书馆</a:t>
            </a:r>
            <a:r>
              <a:rPr lang="en-US" altLang="zh-CN" sz="3200" dirty="0"/>
              <a:t>127</a:t>
            </a:r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altLang="zh-CN" sz="3200" dirty="0"/>
              <a:t>QQ</a:t>
            </a:r>
            <a:r>
              <a:rPr lang="zh-CN" altLang="en-US" sz="3200" dirty="0"/>
              <a:t>群内名称：姓名</a:t>
            </a:r>
            <a:r>
              <a:rPr lang="en-US" altLang="zh-CN" sz="3200" dirty="0"/>
              <a:t>-</a:t>
            </a:r>
            <a:r>
              <a:rPr lang="zh-CN" altLang="en-US" sz="3200" dirty="0"/>
              <a:t>学号</a:t>
            </a:r>
            <a:endParaRPr lang="en-US" altLang="zh-CN" sz="3200" dirty="0"/>
          </a:p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3200" dirty="0"/>
              <a:t>将在群中：发布作业、答疑</a:t>
            </a:r>
            <a:endParaRPr lang="en-US" altLang="zh-CN" sz="3200" dirty="0"/>
          </a:p>
          <a:p>
            <a:pPr marL="0" indent="0">
              <a:lnSpc>
                <a:spcPct val="120000"/>
              </a:lnSpc>
              <a:spcAft>
                <a:spcPts val="600"/>
              </a:spcAft>
              <a:buNone/>
            </a:pPr>
            <a:r>
              <a:rPr lang="en-US" altLang="zh-CN" sz="3200" dirty="0"/>
              <a:t>   PPT</a:t>
            </a:r>
            <a:r>
              <a:rPr lang="zh-CN" altLang="en-US" sz="3200" dirty="0"/>
              <a:t>、学习资料、实验资料等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D20EC13-11CE-4099-8D84-96C2993C2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0"/>
            <a:ext cx="3827009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227896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866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type="title"/>
          </p:nvPr>
        </p:nvSpPr>
        <p:spPr>
          <a:xfrm>
            <a:off x="1905000" y="228600"/>
            <a:ext cx="8382000" cy="1092200"/>
          </a:xfrm>
          <a:ln/>
        </p:spPr>
        <p:txBody>
          <a:bodyPr/>
          <a:lstStyle/>
          <a:p>
            <a:pPr marL="119063" indent="-119063"/>
            <a:r>
              <a:rPr lang="zh-CN" altLang="en-US"/>
              <a:t>政策</a:t>
            </a:r>
            <a:r>
              <a:rPr lang="en-US"/>
              <a:t>: </a:t>
            </a:r>
            <a:r>
              <a:rPr lang="zh-CN" altLang="en-US"/>
              <a:t>实验和检查</a:t>
            </a:r>
            <a:endParaRPr lang="en-US" dirty="0"/>
          </a:p>
        </p:txBody>
      </p:sp>
      <p:sp>
        <p:nvSpPr>
          <p:cNvPr id="3686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905000" y="1397000"/>
            <a:ext cx="8382000" cy="4546600"/>
          </a:xfrm>
          <a:ln/>
        </p:spPr>
        <p:txBody>
          <a:bodyPr/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实验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你必须独立完成所有的实验作业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作业递交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截止时间按教师规定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具体交作业方式有助教在群中通知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考试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一纸开卷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92100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成绩申诉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完成评分并公布后在学校规定的时限内提交成绩复查申请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按照教务处描述的正式流程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962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zh-CN" altLang="en-US"/>
              <a:t>其他课堂规则</a:t>
            </a:r>
            <a:endParaRPr lang="en-US"/>
          </a:p>
        </p:txBody>
      </p:sp>
      <p:sp>
        <p:nvSpPr>
          <p:cNvPr id="4096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905000" y="1397000"/>
            <a:ext cx="8382000" cy="3784600"/>
          </a:xfrm>
          <a:ln/>
        </p:spPr>
        <p:txBody>
          <a:bodyPr/>
          <a:lstStyle/>
          <a:p>
            <a:r>
              <a:rPr lang="zh-CN" altLang="en-US" b="1" dirty="0"/>
              <a:t>笔记本</a:t>
            </a:r>
            <a:r>
              <a:rPr lang="en-US" b="1" dirty="0"/>
              <a:t>: </a:t>
            </a:r>
            <a:r>
              <a:rPr lang="zh-CN" altLang="en-US" b="1" dirty="0"/>
              <a:t>允许</a:t>
            </a:r>
            <a:r>
              <a:rPr lang="en-US" altLang="zh-CN" b="1" dirty="0"/>
              <a:t> </a:t>
            </a:r>
            <a:r>
              <a:rPr lang="zh-CN" altLang="en-US" b="1" dirty="0"/>
              <a:t>，鼓励</a:t>
            </a:r>
            <a:endParaRPr lang="en-US" b="1" dirty="0"/>
          </a:p>
          <a:p>
            <a:endParaRPr lang="en-US" b="1" dirty="0"/>
          </a:p>
          <a:p>
            <a:r>
              <a:rPr lang="zh-CN" altLang="en-US" b="1" dirty="0"/>
              <a:t>电子通讯工具：鼓励用手机参与互动</a:t>
            </a:r>
            <a:endParaRPr lang="en-US" b="1" dirty="0"/>
          </a:p>
          <a:p>
            <a:pPr marL="552450" lvl="1"/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不要收发</a:t>
            </a:r>
            <a:r>
              <a:rPr 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email, 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打电话等</a:t>
            </a:r>
            <a:endParaRPr lang="en-US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b="1" dirty="0"/>
          </a:p>
          <a:p>
            <a:r>
              <a:rPr lang="zh-CN" altLang="en-US" b="1" dirty="0"/>
              <a:t>不能录像上网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zh-CN" altLang="en-US" b="1" dirty="0"/>
              <a:t>欢迎记笔记</a:t>
            </a:r>
            <a:endParaRPr lang="en-US" altLang="zh-CN" b="1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zh-CN" altLang="en-US" dirty="0"/>
              <a:t>教学与考核</a:t>
            </a:r>
            <a:endParaRPr lang="en-US" dirty="0"/>
          </a:p>
        </p:txBody>
      </p:sp>
      <p:sp>
        <p:nvSpPr>
          <p:cNvPr id="32772" name="Rectangle 4"/>
          <p:cNvSpPr>
            <a:spLocks noGrp="1" noChangeArrowheads="1"/>
          </p:cNvSpPr>
          <p:nvPr>
            <p:ph idx="1"/>
          </p:nvPr>
        </p:nvSpPr>
        <p:spPr>
          <a:xfrm>
            <a:off x="529167" y="1362075"/>
            <a:ext cx="11459633" cy="4581525"/>
          </a:xfrm>
          <a:ln/>
        </p:spPr>
        <p:txBody>
          <a:bodyPr/>
          <a:lstStyle/>
          <a:p>
            <a:pPr>
              <a:spcBef>
                <a:spcPts val="0"/>
              </a:spcBef>
            </a:pPr>
            <a:r>
              <a:rPr lang="zh-CN" altLang="en-US" dirty="0"/>
              <a:t>大班讲授</a:t>
            </a:r>
            <a:endParaRPr lang="en-US" dirty="0"/>
          </a:p>
          <a:p>
            <a:pPr marL="266700" lvl="1" indent="0">
              <a:spcBef>
                <a:spcPts val="0"/>
              </a:spcBef>
              <a:buNone/>
            </a:pPr>
            <a:endParaRPr lang="en-US" dirty="0"/>
          </a:p>
          <a:p>
            <a:pPr>
              <a:spcBef>
                <a:spcPts val="0"/>
              </a:spcBef>
            </a:pPr>
            <a:r>
              <a:rPr lang="zh-CN" altLang="en-US" dirty="0"/>
              <a:t>复习</a:t>
            </a:r>
            <a:r>
              <a:rPr lang="en-US" altLang="zh-CN" dirty="0"/>
              <a:t>-</a:t>
            </a:r>
            <a:r>
              <a:rPr lang="zh-CN" altLang="en-US" dirty="0"/>
              <a:t>练习</a:t>
            </a:r>
            <a:r>
              <a:rPr lang="en-US" altLang="zh-CN" dirty="0"/>
              <a:t>-</a:t>
            </a:r>
            <a:r>
              <a:rPr lang="zh-CN" altLang="en-US" dirty="0"/>
              <a:t>习题</a:t>
            </a:r>
            <a:endParaRPr lang="en-US" dirty="0"/>
          </a:p>
          <a:p>
            <a:pPr marL="552450" lvl="1">
              <a:spcBef>
                <a:spcPts val="0"/>
              </a:spcBef>
            </a:pPr>
            <a:r>
              <a:rPr lang="zh-CN" altLang="en-US" dirty="0"/>
              <a:t>应用概念、重要的工具和实验技巧，考试覆盖相关内容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zh-CN" altLang="en-US" dirty="0"/>
              <a:t>实验</a:t>
            </a:r>
            <a:r>
              <a:rPr lang="en-US" altLang="zh-CN" dirty="0"/>
              <a:t>: 4</a:t>
            </a:r>
            <a:r>
              <a:rPr lang="zh-CN" altLang="en-US" dirty="0"/>
              <a:t>个</a:t>
            </a:r>
            <a:endParaRPr lang="en-US" dirty="0"/>
          </a:p>
          <a:p>
            <a:pPr marL="552450" lvl="1">
              <a:spcBef>
                <a:spcPts val="0"/>
              </a:spcBef>
            </a:pPr>
            <a:r>
              <a:rPr lang="zh-CN" altLang="en-US" dirty="0"/>
              <a:t>课程的关键</a:t>
            </a:r>
            <a:endParaRPr lang="en-US" dirty="0"/>
          </a:p>
          <a:p>
            <a:pPr marL="552450" lvl="1">
              <a:spcBef>
                <a:spcPts val="0"/>
              </a:spcBef>
            </a:pPr>
            <a:r>
              <a:rPr lang="zh-CN" altLang="en-US" dirty="0"/>
              <a:t>提供对系统的某方面的深入理解</a:t>
            </a:r>
            <a:endParaRPr lang="en-US" dirty="0"/>
          </a:p>
          <a:p>
            <a:pPr marL="552450" lvl="1">
              <a:spcBef>
                <a:spcPts val="0"/>
              </a:spcBef>
            </a:pPr>
            <a:r>
              <a:rPr lang="zh-CN" altLang="en-US" dirty="0"/>
              <a:t>编程和测试</a:t>
            </a:r>
            <a:endParaRPr lang="en-US" dirty="0"/>
          </a:p>
          <a:p>
            <a:pPr>
              <a:spcBef>
                <a:spcPts val="0"/>
              </a:spcBef>
            </a:pPr>
            <a:r>
              <a:rPr lang="zh-CN" altLang="en-US" dirty="0"/>
              <a:t>考试</a:t>
            </a:r>
            <a:endParaRPr lang="en-US" dirty="0"/>
          </a:p>
          <a:p>
            <a:pPr marL="552450" lvl="1">
              <a:spcBef>
                <a:spcPts val="0"/>
              </a:spcBef>
            </a:pPr>
            <a:r>
              <a:rPr lang="zh-CN" altLang="en-US" dirty="0"/>
              <a:t>测试对概念和原理的理解和应用</a:t>
            </a:r>
            <a:endParaRPr lang="en-US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938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endParaRPr lang="en-US" sz="1200" dirty="0">
              <a:solidFill>
                <a:srgbClr val="FFFFFF"/>
              </a:solidFill>
              <a:ea typeface="Gill Sans" charset="0"/>
              <a:cs typeface="Gill Sans" charset="0"/>
            </a:endParaRP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课程不能容忍的行为</a:t>
            </a:r>
            <a:r>
              <a:rPr lang="en-US" altLang="zh-CN" dirty="0">
                <a:solidFill>
                  <a:srgbClr val="FF0000"/>
                </a:solidFill>
              </a:rPr>
              <a:t>-</a:t>
            </a:r>
            <a:r>
              <a:rPr lang="zh-CN" altLang="en-US" dirty="0">
                <a:solidFill>
                  <a:srgbClr val="FF0000"/>
                </a:solidFill>
              </a:rPr>
              <a:t>欺骗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94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362200" y="1346200"/>
            <a:ext cx="7543800" cy="5054600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什么是欺骗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?</a:t>
            </a: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共享代码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: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通过拷贝、重敲、看看、或提供文件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描述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: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一个人向其他人口头描述代码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辅导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: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一字一行地帮你的朋友写实验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为答案进行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Web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搜索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从前面的课程或在线解决方案中拷贝代码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2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你只允许使用我们提供的代码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96900" lvl="2" indent="0">
              <a:buNone/>
            </a:pP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什么不是欺骗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?</a:t>
            </a: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解释怎么使用系统和工具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帮助其他人进行高层次的设计问题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+mn-cs"/>
                <a:sym typeface="Calibri Bold" charset="0"/>
              </a:rPr>
              <a:t>无知不是借口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  <a:cs typeface="+mn-cs"/>
              <a:sym typeface="Calibri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53083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title"/>
          </p:nvPr>
        </p:nvSpPr>
        <p:spPr>
          <a:xfrm>
            <a:off x="914400" y="381000"/>
            <a:ext cx="9372600" cy="660400"/>
          </a:xfrm>
        </p:spPr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课程不能容忍的行为</a:t>
            </a:r>
            <a:r>
              <a:rPr lang="en-US" altLang="zh-CN" dirty="0">
                <a:solidFill>
                  <a:srgbClr val="FF0000"/>
                </a:solidFill>
              </a:rPr>
              <a:t>-</a:t>
            </a:r>
            <a:r>
              <a:rPr lang="zh-CN" altLang="en-US" dirty="0">
                <a:solidFill>
                  <a:srgbClr val="FF0000"/>
                </a:solidFill>
              </a:rPr>
              <a:t>欺骗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9940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057400" y="2057400"/>
            <a:ext cx="8382000" cy="2209800"/>
          </a:xfrm>
        </p:spPr>
        <p:txBody>
          <a:bodyPr>
            <a:normAutofit/>
          </a:bodyPr>
          <a:lstStyle/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对欺骗的处罚</a:t>
            </a:r>
            <a:r>
              <a:rPr 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:</a:t>
            </a:r>
          </a:p>
          <a:p>
            <a:pPr lvl="1"/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从课程里剔除：不及格</a:t>
            </a:r>
            <a:r>
              <a:rPr 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 (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没有例外</a:t>
            </a:r>
            <a:r>
              <a:rPr 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!)</a:t>
            </a:r>
          </a:p>
          <a:p>
            <a:pPr lvl="1"/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</a:rPr>
              <a:t>老师与同学的个人蔑视</a:t>
            </a:r>
            <a:endParaRPr lang="en-US" sz="24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0" indent="0">
              <a:buNone/>
            </a:pPr>
            <a:endParaRPr lang="en-US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005405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010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zh-CN" altLang="en-US" dirty="0"/>
              <a:t>主题</a:t>
            </a:r>
            <a:r>
              <a:rPr lang="en-US" altLang="zh-CN" dirty="0"/>
              <a:t>1</a:t>
            </a:r>
            <a:r>
              <a:rPr lang="zh-CN" altLang="en-US" dirty="0"/>
              <a:t>：程序与数据</a:t>
            </a:r>
            <a:endParaRPr lang="en-US" dirty="0"/>
          </a:p>
        </p:txBody>
      </p:sp>
      <p:sp>
        <p:nvSpPr>
          <p:cNvPr id="4301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905000" y="2489200"/>
            <a:ext cx="8382000" cy="1727200"/>
          </a:xfrm>
          <a:ln/>
        </p:spPr>
        <p:txBody>
          <a:bodyPr/>
          <a:lstStyle/>
          <a:p>
            <a:r>
              <a:rPr lang="zh-CN" altLang="en-US" b="1" dirty="0"/>
              <a:t>主题</a:t>
            </a:r>
            <a:endParaRPr lang="en-US" b="1" dirty="0"/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位操作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算术运算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汇编语言程序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C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控制与数据结构的表示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包括体系结构与编译的方面</a:t>
            </a:r>
            <a:endParaRPr lang="en-US" b="1" dirty="0"/>
          </a:p>
        </p:txBody>
      </p:sp>
    </p:spTree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034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zh-CN" altLang="en-US" dirty="0"/>
              <a:t>主题</a:t>
            </a:r>
            <a:r>
              <a:rPr lang="en-US" altLang="zh-CN" dirty="0"/>
              <a:t>2</a:t>
            </a:r>
            <a:r>
              <a:rPr lang="zh-CN" altLang="en-US" dirty="0"/>
              <a:t>：存储器层次</a:t>
            </a:r>
            <a:endParaRPr lang="en-US" dirty="0"/>
          </a:p>
        </p:txBody>
      </p:sp>
      <p:sp>
        <p:nvSpPr>
          <p:cNvPr id="44036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2133600" y="2362200"/>
            <a:ext cx="8382000" cy="2336800"/>
          </a:xfrm>
          <a:ln/>
        </p:spPr>
        <p:txBody>
          <a:bodyPr/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主题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存储技术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存储层次，高速缓冲器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磁盘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局部性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包括体系结构与编译的方面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082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zh-CN" altLang="en-US" dirty="0"/>
              <a:t>主题</a:t>
            </a:r>
            <a:r>
              <a:rPr lang="en-US" altLang="zh-CN" dirty="0"/>
              <a:t>3</a:t>
            </a:r>
            <a:r>
              <a:rPr lang="zh-CN" altLang="en-US" dirty="0"/>
              <a:t>：异常控制流</a:t>
            </a:r>
            <a:endParaRPr lang="en-US" dirty="0"/>
          </a:p>
        </p:txBody>
      </p:sp>
      <p:sp>
        <p:nvSpPr>
          <p:cNvPr id="4608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905000" y="2286000"/>
            <a:ext cx="7823200" cy="1651000"/>
          </a:xfrm>
          <a:ln/>
        </p:spPr>
        <p:txBody>
          <a:bodyPr/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主题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硬件异常，进程，进程控制，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Unix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信号，非局部跳转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包括体系结构、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OS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与编译的方面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40693" y="152400"/>
            <a:ext cx="7262713" cy="584200"/>
          </a:xfrm>
        </p:spPr>
        <p:txBody>
          <a:bodyPr/>
          <a:lstStyle/>
          <a:p>
            <a:r>
              <a:rPr lang="zh-CN" altLang="en-US" sz="2800" dirty="0"/>
              <a:t>计算机学科的特色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知识领域迅速扩展</a:t>
            </a:r>
            <a:endParaRPr lang="en-US" altLang="zh-CN" sz="32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串行计算机到并行计算系统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单机到网络系统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技术驱动到应用驱动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应用拉动技术进步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非常重视本科教学</a:t>
            </a:r>
          </a:p>
        </p:txBody>
      </p:sp>
    </p:spTree>
    <p:extLst>
      <p:ext uri="{BB962C8B-B14F-4D97-AF65-F5344CB8AC3E}">
        <p14:creationId xmlns:p14="http://schemas.microsoft.com/office/powerpoint/2010/main" val="2020250266"/>
      </p:ext>
    </p:extLst>
  </p:cSld>
  <p:clrMapOvr>
    <a:masterClrMapping/>
  </p:clrMapOvr>
  <p:transition>
    <p:zoom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/>
          <p:cNvSpPr>
            <a:spLocks/>
          </p:cNvSpPr>
          <p:nvPr/>
        </p:nvSpPr>
        <p:spPr bwMode="auto">
          <a:xfrm>
            <a:off x="152400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106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Carnegie Mellon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pPr marL="119063" indent="-119063"/>
            <a:r>
              <a:rPr lang="en-US" dirty="0"/>
              <a:t> </a:t>
            </a:r>
            <a:r>
              <a:rPr lang="zh-CN" altLang="en-US" dirty="0"/>
              <a:t>主题</a:t>
            </a:r>
            <a:r>
              <a:rPr lang="en-US" altLang="zh-CN" dirty="0"/>
              <a:t>4</a:t>
            </a:r>
            <a:r>
              <a:rPr lang="zh-CN" altLang="en-US" dirty="0"/>
              <a:t>：虚拟存储器</a:t>
            </a:r>
            <a:endParaRPr lang="en-US" dirty="0"/>
          </a:p>
        </p:txBody>
      </p:sp>
      <p:sp>
        <p:nvSpPr>
          <p:cNvPr id="47108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1905000" y="2708564"/>
            <a:ext cx="8382000" cy="1422400"/>
          </a:xfrm>
          <a:ln/>
        </p:spPr>
        <p:txBody>
          <a:bodyPr/>
          <a:lstStyle/>
          <a:p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主题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虚拟存储器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地址翻译</a:t>
            </a:r>
            <a:r>
              <a:rPr 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,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动态存储器分配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552450" lvl="1"/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包括体系结构、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OS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的方面</a:t>
            </a:r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27A45F-4006-4B1B-8A05-63C7CB447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回答以下问题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8016D29-4711-41D2-A93D-E86C2CDE1A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701800"/>
            <a:ext cx="11176000" cy="40132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《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计算机系统</a:t>
            </a:r>
            <a:r>
              <a:rPr lang="en-US" altLang="zh-CN" sz="2800" dirty="0">
                <a:latin typeface="宋体" panose="02010600030101010101" pitchFamily="2" charset="-122"/>
                <a:ea typeface="宋体" panose="02010600030101010101" pitchFamily="2" charset="-122"/>
              </a:rPr>
              <a:t>》</a:t>
            </a:r>
            <a:r>
              <a:rPr lang="zh-CN" altLang="en-US" sz="2800" dirty="0">
                <a:latin typeface="宋体" panose="02010600030101010101" pitchFamily="2" charset="-122"/>
                <a:ea typeface="宋体" panose="02010600030101010101" pitchFamily="2" charset="-122"/>
              </a:rPr>
              <a:t>课程主要学习什么</a:t>
            </a:r>
            <a:endParaRPr lang="en-US" altLang="zh-CN" sz="28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、计算机硬件知识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B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、软件编程方法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C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、从软件编程及运行的角度认识计算机软硬件系统的协同性</a:t>
            </a:r>
            <a:endParaRPr lang="en-US" altLang="zh-CN" sz="24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D</a:t>
            </a:r>
            <a:r>
              <a:rPr lang="zh-CN" altLang="en-US" sz="2400" dirty="0">
                <a:latin typeface="宋体" panose="02010600030101010101" pitchFamily="2" charset="-122"/>
                <a:ea typeface="宋体" panose="02010600030101010101" pitchFamily="2" charset="-122"/>
              </a:rPr>
              <a:t>、学习汇编语言</a:t>
            </a:r>
          </a:p>
        </p:txBody>
      </p:sp>
    </p:spTree>
    <p:extLst>
      <p:ext uri="{BB962C8B-B14F-4D97-AF65-F5344CB8AC3E}">
        <p14:creationId xmlns:p14="http://schemas.microsoft.com/office/powerpoint/2010/main" val="3307345870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C0498C-8082-406D-8A8C-A2705104D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回答以下问题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A047C6-F229-4184-BA99-90F9C3032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000" y="1828800"/>
            <a:ext cx="11176000" cy="33274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int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不是整数，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float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不是实数，导致这个问题的原因是什么（多选题）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A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C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语言规定的缺陷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B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、计算机系统设计缺陷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C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、计算机系统能够存储的字长有限</a:t>
            </a:r>
            <a:endParaRPr lang="en-US" altLang="zh-CN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D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、计算机中能够表示的整数或实数是有限的</a:t>
            </a:r>
          </a:p>
        </p:txBody>
      </p:sp>
    </p:spTree>
    <p:extLst>
      <p:ext uri="{BB962C8B-B14F-4D97-AF65-F5344CB8AC3E}">
        <p14:creationId xmlns:p14="http://schemas.microsoft.com/office/powerpoint/2010/main" val="2856086601"/>
      </p:ext>
    </p:extLst>
  </p:cSld>
  <p:clrMapOvr>
    <a:masterClrMapping/>
  </p:clrMapOvr>
  <p:transition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68400" y="1905000"/>
            <a:ext cx="10261600" cy="3556000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pPr marL="0" indent="0">
              <a:buNone/>
            </a:pPr>
            <a:r>
              <a:rPr lang="en-US" altLang="zh-CN" sz="6600" dirty="0">
                <a:solidFill>
                  <a:srgbClr val="006600"/>
                </a:solidFill>
              </a:rPr>
              <a:t> Welcome</a:t>
            </a:r>
            <a:br>
              <a:rPr lang="en-US" altLang="zh-CN" sz="6600" dirty="0">
                <a:solidFill>
                  <a:srgbClr val="006600"/>
                </a:solidFill>
              </a:rPr>
            </a:br>
            <a:r>
              <a:rPr lang="en-US" altLang="zh-CN" sz="6600" dirty="0">
                <a:solidFill>
                  <a:srgbClr val="006600"/>
                </a:solidFill>
              </a:rPr>
              <a:t>                and</a:t>
            </a:r>
            <a:br>
              <a:rPr lang="en-US" altLang="zh-CN" sz="6600" dirty="0">
                <a:solidFill>
                  <a:srgbClr val="006600"/>
                </a:solidFill>
              </a:rPr>
            </a:br>
            <a:r>
              <a:rPr lang="en-US" altLang="zh-CN" sz="6600" dirty="0">
                <a:solidFill>
                  <a:srgbClr val="006600"/>
                </a:solidFill>
              </a:rPr>
              <a:t>                            Enjoy! </a:t>
            </a:r>
            <a:br>
              <a:rPr lang="en-US" altLang="zh-CN" sz="6600" dirty="0">
                <a:solidFill>
                  <a:srgbClr val="006600"/>
                </a:solidFill>
              </a:rPr>
            </a:br>
            <a:endParaRPr lang="zh-CN" altLang="en-US" sz="6600" dirty="0">
              <a:solidFill>
                <a:srgbClr val="00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330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99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>
          <a:xfrm>
            <a:off x="2209800" y="228600"/>
            <a:ext cx="7184042" cy="382513"/>
          </a:xfrm>
        </p:spPr>
        <p:txBody>
          <a:bodyPr/>
          <a:lstStyle/>
          <a:p>
            <a:r>
              <a:rPr lang="zh-CN" altLang="en-US" sz="3200" dirty="0"/>
              <a:t>本科教学的挑战</a:t>
            </a:r>
          </a:p>
        </p:txBody>
      </p:sp>
      <p:sp>
        <p:nvSpPr>
          <p:cNvPr id="8195" name="内容占位符 2"/>
          <p:cNvSpPr>
            <a:spLocks noGrp="1"/>
          </p:cNvSpPr>
          <p:nvPr>
            <p:ph idx="1"/>
          </p:nvPr>
        </p:nvSpPr>
        <p:spPr>
          <a:xfrm>
            <a:off x="1905001" y="990601"/>
            <a:ext cx="8179405" cy="932847"/>
          </a:xfrm>
        </p:spPr>
        <p:txBody>
          <a:bodyPr/>
          <a:lstStyle/>
          <a:p>
            <a:r>
              <a:rPr lang="zh-CN" altLang="en-US" sz="2400" dirty="0"/>
              <a:t>课程体系，众多课程各自为战</a:t>
            </a:r>
            <a:endParaRPr lang="en-US" altLang="zh-CN" sz="2400" dirty="0"/>
          </a:p>
          <a:p>
            <a:r>
              <a:rPr lang="zh-CN" altLang="en-US" sz="2400" dirty="0"/>
              <a:t>新技术、新课程层出不穷</a:t>
            </a:r>
            <a:endParaRPr lang="en-US" altLang="zh-CN" sz="2400" dirty="0"/>
          </a:p>
        </p:txBody>
      </p:sp>
      <p:sp>
        <p:nvSpPr>
          <p:cNvPr id="4" name="椭圆 3"/>
          <p:cNvSpPr/>
          <p:nvPr/>
        </p:nvSpPr>
        <p:spPr>
          <a:xfrm>
            <a:off x="3359151" y="4389060"/>
            <a:ext cx="1800225" cy="754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电路</a:t>
            </a:r>
          </a:p>
        </p:txBody>
      </p:sp>
      <p:sp>
        <p:nvSpPr>
          <p:cNvPr id="5" name="椭圆 4"/>
          <p:cNvSpPr/>
          <p:nvPr/>
        </p:nvSpPr>
        <p:spPr>
          <a:xfrm>
            <a:off x="4411665" y="4457098"/>
            <a:ext cx="1800225" cy="7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模电</a:t>
            </a:r>
          </a:p>
        </p:txBody>
      </p:sp>
      <p:sp>
        <p:nvSpPr>
          <p:cNvPr id="6" name="椭圆 5"/>
          <p:cNvSpPr/>
          <p:nvPr/>
        </p:nvSpPr>
        <p:spPr>
          <a:xfrm>
            <a:off x="3359151" y="4862288"/>
            <a:ext cx="1800225" cy="7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数电</a:t>
            </a:r>
          </a:p>
        </p:txBody>
      </p:sp>
      <p:sp>
        <p:nvSpPr>
          <p:cNvPr id="7" name="椭圆 6"/>
          <p:cNvSpPr/>
          <p:nvPr/>
        </p:nvSpPr>
        <p:spPr>
          <a:xfrm>
            <a:off x="5159376" y="4913693"/>
            <a:ext cx="1800225" cy="7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计原</a:t>
            </a:r>
          </a:p>
        </p:txBody>
      </p:sp>
      <p:sp>
        <p:nvSpPr>
          <p:cNvPr id="8" name="椭圆 7"/>
          <p:cNvSpPr/>
          <p:nvPr/>
        </p:nvSpPr>
        <p:spPr>
          <a:xfrm>
            <a:off x="3935414" y="5486703"/>
            <a:ext cx="1800225" cy="754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体系结构</a:t>
            </a:r>
          </a:p>
        </p:txBody>
      </p:sp>
      <p:sp>
        <p:nvSpPr>
          <p:cNvPr id="9" name="椭圆 8"/>
          <p:cNvSpPr/>
          <p:nvPr/>
        </p:nvSpPr>
        <p:spPr>
          <a:xfrm>
            <a:off x="2351089" y="5554741"/>
            <a:ext cx="1800225" cy="7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嵌入式</a:t>
            </a:r>
          </a:p>
        </p:txBody>
      </p:sp>
      <p:sp>
        <p:nvSpPr>
          <p:cNvPr id="10" name="椭圆 9"/>
          <p:cNvSpPr/>
          <p:nvPr/>
        </p:nvSpPr>
        <p:spPr>
          <a:xfrm>
            <a:off x="1992314" y="4594679"/>
            <a:ext cx="1800225" cy="754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数字系统</a:t>
            </a:r>
          </a:p>
        </p:txBody>
      </p:sp>
      <p:sp>
        <p:nvSpPr>
          <p:cNvPr id="11" name="椭圆 10"/>
          <p:cNvSpPr/>
          <p:nvPr/>
        </p:nvSpPr>
        <p:spPr>
          <a:xfrm>
            <a:off x="6311902" y="3779764"/>
            <a:ext cx="1800225" cy="7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离散</a:t>
            </a:r>
          </a:p>
        </p:txBody>
      </p:sp>
      <p:sp>
        <p:nvSpPr>
          <p:cNvPr id="12" name="椭圆 11"/>
          <p:cNvSpPr/>
          <p:nvPr/>
        </p:nvSpPr>
        <p:spPr>
          <a:xfrm>
            <a:off x="7824789" y="3909788"/>
            <a:ext cx="1800225" cy="75292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数据结构</a:t>
            </a:r>
          </a:p>
        </p:txBody>
      </p:sp>
      <p:sp>
        <p:nvSpPr>
          <p:cNvPr id="13" name="椭圆 12"/>
          <p:cNvSpPr/>
          <p:nvPr/>
        </p:nvSpPr>
        <p:spPr>
          <a:xfrm>
            <a:off x="7175502" y="4757965"/>
            <a:ext cx="1800225" cy="754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算法</a:t>
            </a:r>
          </a:p>
        </p:txBody>
      </p:sp>
      <p:sp>
        <p:nvSpPr>
          <p:cNvPr id="14" name="椭圆 13"/>
          <p:cNvSpPr/>
          <p:nvPr/>
        </p:nvSpPr>
        <p:spPr>
          <a:xfrm>
            <a:off x="8543927" y="4537227"/>
            <a:ext cx="1800225" cy="754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程序设计</a:t>
            </a:r>
          </a:p>
        </p:txBody>
      </p:sp>
      <p:sp>
        <p:nvSpPr>
          <p:cNvPr id="15" name="椭圆 14"/>
          <p:cNvSpPr/>
          <p:nvPr/>
        </p:nvSpPr>
        <p:spPr>
          <a:xfrm>
            <a:off x="7104065" y="5417155"/>
            <a:ext cx="1800225" cy="754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软件工程</a:t>
            </a:r>
          </a:p>
        </p:txBody>
      </p:sp>
      <p:sp>
        <p:nvSpPr>
          <p:cNvPr id="16" name="椭圆 15"/>
          <p:cNvSpPr/>
          <p:nvPr/>
        </p:nvSpPr>
        <p:spPr>
          <a:xfrm>
            <a:off x="2892425" y="3173489"/>
            <a:ext cx="1798638" cy="754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网络</a:t>
            </a:r>
          </a:p>
        </p:txBody>
      </p:sp>
      <p:sp>
        <p:nvSpPr>
          <p:cNvPr id="17" name="椭圆 16"/>
          <p:cNvSpPr/>
          <p:nvPr/>
        </p:nvSpPr>
        <p:spPr>
          <a:xfrm>
            <a:off x="3935414" y="3105455"/>
            <a:ext cx="1800225" cy="7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信安</a:t>
            </a:r>
          </a:p>
        </p:txBody>
      </p:sp>
      <p:sp>
        <p:nvSpPr>
          <p:cNvPr id="18" name="椭圆 17"/>
          <p:cNvSpPr/>
          <p:nvPr/>
        </p:nvSpPr>
        <p:spPr>
          <a:xfrm>
            <a:off x="1847851" y="2830288"/>
            <a:ext cx="1800225" cy="7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网络工程</a:t>
            </a:r>
          </a:p>
        </p:txBody>
      </p:sp>
      <p:sp>
        <p:nvSpPr>
          <p:cNvPr id="19" name="椭圆 18"/>
          <p:cNvSpPr/>
          <p:nvPr/>
        </p:nvSpPr>
        <p:spPr>
          <a:xfrm>
            <a:off x="5951540" y="2606526"/>
            <a:ext cx="1800225" cy="7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数据库</a:t>
            </a:r>
          </a:p>
        </p:txBody>
      </p:sp>
      <p:sp>
        <p:nvSpPr>
          <p:cNvPr id="20" name="椭圆 19"/>
          <p:cNvSpPr/>
          <p:nvPr/>
        </p:nvSpPr>
        <p:spPr>
          <a:xfrm>
            <a:off x="7643814" y="2536979"/>
            <a:ext cx="1800225" cy="754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人工智能</a:t>
            </a:r>
          </a:p>
        </p:txBody>
      </p:sp>
      <p:sp>
        <p:nvSpPr>
          <p:cNvPr id="21" name="椭圆 20"/>
          <p:cNvSpPr/>
          <p:nvPr/>
        </p:nvSpPr>
        <p:spPr>
          <a:xfrm>
            <a:off x="8524876" y="2674560"/>
            <a:ext cx="1800225" cy="7544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870875" eaLnBrk="0" hangingPunct="0">
              <a:defRPr/>
            </a:pPr>
            <a:r>
              <a:rPr lang="zh-CN" altLang="en-US" sz="3048" dirty="0">
                <a:solidFill>
                  <a:srgbClr val="FFFFFF"/>
                </a:solidFill>
                <a:latin typeface="Arial"/>
              </a:rPr>
              <a:t>图形图像</a:t>
            </a:r>
          </a:p>
        </p:txBody>
      </p:sp>
    </p:spTree>
    <p:extLst>
      <p:ext uri="{BB962C8B-B14F-4D97-AF65-F5344CB8AC3E}">
        <p14:creationId xmlns:p14="http://schemas.microsoft.com/office/powerpoint/2010/main" val="1801019572"/>
      </p:ext>
    </p:extLst>
  </p:cSld>
  <p:clrMapOvr>
    <a:masterClrMapping/>
  </p:clrMapOvr>
  <p:transition>
    <p:zo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4" name="Text Box 4"/>
          <p:cNvSpPr txBox="1">
            <a:spLocks noChangeArrowheads="1"/>
          </p:cNvSpPr>
          <p:nvPr/>
        </p:nvSpPr>
        <p:spPr bwMode="auto">
          <a:xfrm>
            <a:off x="1600200" y="1546513"/>
            <a:ext cx="9372600" cy="38065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179388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l" defTabSz="870875" eaLnBrk="0" hangingPunct="0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2667" b="1" dirty="0">
                <a:solidFill>
                  <a:srgbClr val="0066FF"/>
                </a:solidFill>
                <a:ea typeface="微软雅黑" pitchFamily="34" charset="-122"/>
                <a:cs typeface="+mn-cs"/>
              </a:rPr>
              <a:t>重塑本科教育目标，倡导和实施适应性学习。</a:t>
            </a:r>
            <a:r>
              <a:rPr lang="zh-CN" altLang="en-US" sz="2667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超越专业学习，从</a:t>
            </a:r>
            <a:r>
              <a:rPr lang="zh-CN" altLang="en-US" sz="2667" b="1" dirty="0">
                <a:solidFill>
                  <a:srgbClr val="0066FF"/>
                </a:solidFill>
                <a:ea typeface="微软雅黑" pitchFamily="34" charset="-122"/>
                <a:cs typeface="+mn-cs"/>
              </a:rPr>
              <a:t>“基于学科”</a:t>
            </a:r>
            <a:r>
              <a:rPr lang="zh-CN" altLang="en-US" sz="1333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到</a:t>
            </a:r>
            <a:r>
              <a:rPr lang="zh-CN" altLang="en-US" sz="2667" b="1" dirty="0">
                <a:solidFill>
                  <a:srgbClr val="0066FF"/>
                </a:solidFill>
                <a:ea typeface="微软雅黑" pitchFamily="34" charset="-122"/>
                <a:cs typeface="+mn-cs"/>
              </a:rPr>
              <a:t>“基于能力”</a:t>
            </a:r>
            <a:r>
              <a:rPr lang="zh-CN" altLang="en-US" sz="2667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的跨学科通识教育模式。</a:t>
            </a:r>
            <a:r>
              <a:rPr lang="zh-CN" altLang="en-US" sz="18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提出新的四类通识课程</a:t>
            </a:r>
            <a:r>
              <a:rPr lang="zh-CN" altLang="en-US" sz="1800" b="1" dirty="0">
                <a:solidFill>
                  <a:srgbClr val="000000"/>
                </a:solidFill>
                <a:latin typeface="微软雅黑"/>
                <a:ea typeface="微软雅黑" pitchFamily="34" charset="-122"/>
                <a:cs typeface="+mn-cs"/>
              </a:rPr>
              <a:t>“</a:t>
            </a:r>
            <a:r>
              <a:rPr lang="zh-CN" altLang="en-US" sz="24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思考问题</a:t>
            </a:r>
            <a:r>
              <a:rPr lang="zh-CN" altLang="en-US" sz="18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类课程，</a:t>
            </a:r>
            <a:r>
              <a:rPr lang="zh-CN" altLang="en-US" sz="24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思维与行为之道</a:t>
            </a:r>
            <a:r>
              <a:rPr lang="zh-CN" altLang="en-US" sz="18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类课程，写作与修辞类课程以及外语类课程</a:t>
            </a:r>
            <a:r>
              <a:rPr lang="zh-CN" altLang="en-US" sz="1800" b="1" dirty="0">
                <a:solidFill>
                  <a:srgbClr val="000000"/>
                </a:solidFill>
                <a:latin typeface="微软雅黑"/>
                <a:ea typeface="微软雅黑" pitchFamily="34" charset="-122"/>
                <a:cs typeface="+mn-cs"/>
              </a:rPr>
              <a:t>”</a:t>
            </a:r>
            <a:r>
              <a:rPr lang="zh-CN" altLang="en-US" sz="18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。</a:t>
            </a:r>
            <a:endParaRPr lang="zh-CN" altLang="en-US" sz="1333" b="1" dirty="0">
              <a:solidFill>
                <a:srgbClr val="000000"/>
              </a:solidFill>
              <a:ea typeface="微软雅黑" pitchFamily="34" charset="-122"/>
              <a:cs typeface="+mn-cs"/>
            </a:endParaRPr>
          </a:p>
          <a:p>
            <a:pPr algn="l" defTabSz="870875" eaLnBrk="0" hangingPunct="0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2667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整合学生大学就读经历，</a:t>
            </a:r>
            <a:r>
              <a:rPr lang="zh-CN" altLang="en-US" sz="2667" b="1" dirty="0">
                <a:solidFill>
                  <a:srgbClr val="0066FF"/>
                </a:solidFill>
                <a:ea typeface="微软雅黑" pitchFamily="34" charset="-122"/>
                <a:cs typeface="+mn-cs"/>
              </a:rPr>
              <a:t>从课程学习走入现实生活。</a:t>
            </a:r>
            <a:r>
              <a:rPr lang="zh-CN" altLang="en-US" sz="18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教育自我塑造项目，螺旋型课程</a:t>
            </a:r>
            <a:r>
              <a:rPr lang="en-US" altLang="zh-CN" sz="18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(</a:t>
            </a:r>
            <a:r>
              <a:rPr lang="zh-CN" altLang="en-US" sz="18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鼓励多学科围绕同一主题进行高层次反思性教学</a:t>
            </a:r>
            <a:r>
              <a:rPr lang="en-US" altLang="zh-CN" sz="18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)</a:t>
            </a:r>
            <a:r>
              <a:rPr lang="zh-CN" altLang="en-US" sz="18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，方块学期课程。</a:t>
            </a:r>
            <a:endParaRPr lang="zh-CN" altLang="en-US" sz="2286" b="1" dirty="0">
              <a:solidFill>
                <a:srgbClr val="0066FF"/>
              </a:solidFill>
              <a:ea typeface="微软雅黑" pitchFamily="34" charset="-122"/>
              <a:cs typeface="+mn-cs"/>
            </a:endParaRPr>
          </a:p>
          <a:p>
            <a:pPr algn="l" defTabSz="870875" eaLnBrk="0" hangingPunct="0">
              <a:lnSpc>
                <a:spcPct val="120000"/>
              </a:lnSpc>
              <a:buFont typeface="Wingdings" pitchFamily="2" charset="2"/>
              <a:buChar char="l"/>
            </a:pPr>
            <a:r>
              <a:rPr lang="zh-CN" altLang="en-US" sz="2667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拓展学习自由，从</a:t>
            </a:r>
            <a:r>
              <a:rPr lang="zh-CN" altLang="en-US" sz="2667" b="1" dirty="0">
                <a:solidFill>
                  <a:srgbClr val="0066FF"/>
                </a:solidFill>
                <a:ea typeface="微软雅黑" pitchFamily="34" charset="-122"/>
                <a:cs typeface="+mn-cs"/>
              </a:rPr>
              <a:t>“有限选择”</a:t>
            </a:r>
            <a:r>
              <a:rPr lang="zh-CN" altLang="en-US" sz="1333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到</a:t>
            </a:r>
            <a:r>
              <a:rPr lang="zh-CN" altLang="en-US" sz="2667" b="1" dirty="0">
                <a:solidFill>
                  <a:srgbClr val="0066FF"/>
                </a:solidFill>
                <a:ea typeface="微软雅黑" pitchFamily="34" charset="-122"/>
                <a:cs typeface="+mn-cs"/>
              </a:rPr>
              <a:t>“多元选择”。</a:t>
            </a:r>
            <a:r>
              <a:rPr lang="zh-CN" altLang="en-US" sz="1800" b="1" dirty="0">
                <a:solidFill>
                  <a:srgbClr val="000000"/>
                </a:solidFill>
                <a:ea typeface="微软雅黑" pitchFamily="34" charset="-122"/>
                <a:cs typeface="+mn-cs"/>
              </a:rPr>
              <a:t>思考问题课程、思维与行为之道课程与专业教育课程打通，相互可以重叠，通识教育能力存在于专业教育中，解决通识教育与专业教育争夺时间的矛盾</a:t>
            </a:r>
            <a:endParaRPr lang="zh-CN" altLang="en-US" sz="2000" b="1" dirty="0">
              <a:solidFill>
                <a:srgbClr val="000000"/>
              </a:solidFill>
              <a:ea typeface="微软雅黑" pitchFamily="34" charset="-122"/>
              <a:cs typeface="+mn-cs"/>
            </a:endParaRPr>
          </a:p>
        </p:txBody>
      </p:sp>
      <p:sp>
        <p:nvSpPr>
          <p:cNvPr id="163845" name="Rectangle 5"/>
          <p:cNvSpPr>
            <a:spLocks noChangeArrowheads="1"/>
          </p:cNvSpPr>
          <p:nvPr/>
        </p:nvSpPr>
        <p:spPr bwMode="auto">
          <a:xfrm>
            <a:off x="2501064" y="228601"/>
            <a:ext cx="6947736" cy="6345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 defTabSz="870875" eaLnBrk="0" hangingPunct="0">
              <a:lnSpc>
                <a:spcPct val="130000"/>
              </a:lnSpc>
            </a:pPr>
            <a:r>
              <a:rPr lang="en-US" altLang="zh-CN" sz="3048" b="1" dirty="0">
                <a:latin typeface="Arial" pitchFamily="34" charset="0"/>
                <a:ea typeface="黑体" pitchFamily="49" charset="-122"/>
                <a:cs typeface="+mn-cs"/>
              </a:rPr>
              <a:t>2012</a:t>
            </a:r>
            <a:r>
              <a:rPr lang="zh-CN" altLang="en-US" sz="3048" b="1" dirty="0">
                <a:latin typeface="Arial" pitchFamily="34" charset="0"/>
                <a:ea typeface="黑体" pitchFamily="49" charset="-122"/>
                <a:cs typeface="+mn-cs"/>
              </a:rPr>
              <a:t>年，斯坦福大学本科教育研究报告</a:t>
            </a:r>
          </a:p>
        </p:txBody>
      </p:sp>
    </p:spTree>
    <p:extLst>
      <p:ext uri="{BB962C8B-B14F-4D97-AF65-F5344CB8AC3E}">
        <p14:creationId xmlns:p14="http://schemas.microsoft.com/office/powerpoint/2010/main" val="975329896"/>
      </p:ext>
    </p:extLst>
  </p:cSld>
  <p:clrMapOvr>
    <a:masterClrMapping/>
  </p:clrMapOvr>
  <p:transition>
    <p:zo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文本占位符 1"/>
          <p:cNvSpPr>
            <a:spLocks noGrp="1"/>
          </p:cNvSpPr>
          <p:nvPr>
            <p:ph type="body" idx="4294967295"/>
          </p:nvPr>
        </p:nvSpPr>
        <p:spPr>
          <a:xfrm>
            <a:off x="1295400" y="914401"/>
            <a:ext cx="9982200" cy="5029199"/>
          </a:xfrm>
        </p:spPr>
        <p:txBody>
          <a:bodyPr/>
          <a:lstStyle/>
          <a:p>
            <a:r>
              <a:rPr lang="zh-CN" altLang="en-US" sz="3048" b="1" dirty="0">
                <a:latin typeface="宋体" panose="02010600030101010101" pitchFamily="2" charset="-122"/>
                <a:ea typeface="宋体" panose="02010600030101010101" pitchFamily="2" charset="-122"/>
              </a:rPr>
              <a:t>传统情况</a:t>
            </a:r>
            <a:endParaRPr lang="en-US" altLang="zh-CN" sz="3048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sz="2857" b="1" dirty="0">
                <a:latin typeface="宋体" panose="02010600030101010101" pitchFamily="2" charset="-122"/>
                <a:ea typeface="宋体" panose="02010600030101010101" pitchFamily="2" charset="-122"/>
              </a:rPr>
              <a:t>大一的</a:t>
            </a:r>
            <a:r>
              <a:rPr lang="en-US" altLang="zh-CN" sz="2857" b="1" dirty="0">
                <a:latin typeface="宋体" panose="02010600030101010101" pitchFamily="2" charset="-122"/>
                <a:ea typeface="宋体" panose="02010600030101010101" pitchFamily="2" charset="-122"/>
              </a:rPr>
              <a:t>《</a:t>
            </a:r>
            <a:r>
              <a:rPr lang="zh-CN" altLang="en-US" sz="2857" b="1" dirty="0">
                <a:latin typeface="宋体" panose="02010600030101010101" pitchFamily="2" charset="-122"/>
                <a:ea typeface="宋体" panose="02010600030101010101" pitchFamily="2" charset="-122"/>
              </a:rPr>
              <a:t>计算机导论</a:t>
            </a:r>
            <a:r>
              <a:rPr lang="en-US" altLang="zh-CN" sz="2857" b="1" dirty="0">
                <a:latin typeface="宋体" panose="02010600030101010101" pitchFamily="2" charset="-122"/>
                <a:ea typeface="宋体" panose="02010600030101010101" pitchFamily="2" charset="-122"/>
              </a:rPr>
              <a:t>》</a:t>
            </a:r>
            <a:r>
              <a:rPr lang="zh-CN" altLang="en-US" sz="2857" b="1" dirty="0">
                <a:latin typeface="宋体" panose="02010600030101010101" pitchFamily="2" charset="-122"/>
                <a:ea typeface="宋体" panose="02010600030101010101" pitchFamily="2" charset="-122"/>
              </a:rPr>
              <a:t>简单介绍了基本的计算机系统概念</a:t>
            </a:r>
            <a:endParaRPr lang="en-US" altLang="zh-CN" sz="2857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sz="2857" b="1" dirty="0">
                <a:latin typeface="宋体" panose="02010600030101010101" pitchFamily="2" charset="-122"/>
                <a:ea typeface="宋体" panose="02010600030101010101" pitchFamily="2" charset="-122"/>
              </a:rPr>
              <a:t>在大三以后才开设核心课程</a:t>
            </a:r>
            <a:endParaRPr lang="en-US" altLang="zh-CN" sz="2857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sz="3048" b="1" dirty="0">
                <a:latin typeface="宋体" panose="02010600030101010101" pitchFamily="2" charset="-122"/>
                <a:ea typeface="宋体" panose="02010600030101010101" pitchFamily="2" charset="-122"/>
              </a:rPr>
              <a:t>问题</a:t>
            </a:r>
            <a:endParaRPr lang="en-US" altLang="zh-CN" sz="3048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>
              <a:lnSpc>
                <a:spcPct val="120000"/>
              </a:lnSpc>
            </a:pPr>
            <a:r>
              <a:rPr lang="zh-CN" altLang="en-US" sz="2857" b="1" dirty="0">
                <a:latin typeface="宋体" panose="02010600030101010101" pitchFamily="2" charset="-122"/>
                <a:ea typeface="宋体" panose="02010600030101010101" pitchFamily="2" charset="-122"/>
              </a:rPr>
              <a:t>缺少帮助本科生在低年级建立计算机系统整体概念的课程，帮助学生深入理解计算机系统中一些非常重要的基本概念，理解系统各组成部分之间的关系</a:t>
            </a:r>
            <a:endParaRPr lang="en-US" altLang="zh-CN" sz="2857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sz="2857" b="1" dirty="0">
                <a:latin typeface="宋体" panose="02010600030101010101" pitchFamily="2" charset="-122"/>
                <a:ea typeface="宋体" panose="02010600030101010101" pitchFamily="2" charset="-122"/>
              </a:rPr>
              <a:t>应用方向的学生不需要那么多系统设计类课程</a:t>
            </a:r>
          </a:p>
        </p:txBody>
      </p:sp>
      <p:sp>
        <p:nvSpPr>
          <p:cNvPr id="18435" name="标题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algn="l"/>
            <a:r>
              <a:rPr lang="zh-CN" altLang="zh-CN" sz="3600" dirty="0">
                <a:latin typeface="宋体" panose="02010600030101010101" pitchFamily="2" charset="-122"/>
                <a:ea typeface="宋体" panose="02010600030101010101" pitchFamily="2" charset="-122"/>
              </a:rPr>
              <a:t>计算机</a:t>
            </a:r>
            <a:r>
              <a:rPr lang="zh-CN" altLang="en-US" sz="3600" dirty="0">
                <a:latin typeface="宋体" panose="02010600030101010101" pitchFamily="2" charset="-122"/>
                <a:ea typeface="宋体" panose="02010600030101010101" pitchFamily="2" charset="-122"/>
              </a:rPr>
              <a:t>系统能力培养</a:t>
            </a:r>
          </a:p>
        </p:txBody>
      </p:sp>
    </p:spTree>
    <p:extLst>
      <p:ext uri="{BB962C8B-B14F-4D97-AF65-F5344CB8AC3E}">
        <p14:creationId xmlns:p14="http://schemas.microsoft.com/office/powerpoint/2010/main" val="1055427802"/>
      </p:ext>
    </p:extLst>
  </p:cSld>
  <p:clrMapOvr>
    <a:masterClrMapping/>
  </p:clrMapOvr>
  <p:transition>
    <p:zo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>
          <a:xfrm>
            <a:off x="1987550" y="136838"/>
            <a:ext cx="8229600" cy="561975"/>
          </a:xfrm>
        </p:spPr>
        <p:txBody>
          <a:bodyPr/>
          <a:lstStyle/>
          <a:p>
            <a:pPr algn="ctr"/>
            <a:r>
              <a:rPr lang="zh-CN" altLang="en-US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计算机系统层次模型</a:t>
            </a:r>
          </a:p>
        </p:txBody>
      </p:sp>
      <p:sp>
        <p:nvSpPr>
          <p:cNvPr id="578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820864" y="863600"/>
            <a:ext cx="2384425" cy="3195638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ct val="15000"/>
              </a:spcBef>
              <a:buFontTx/>
              <a:buNone/>
            </a:pPr>
            <a:r>
              <a:rPr lang="zh-CN" altLang="en-US" sz="2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程序执行结果</a:t>
            </a:r>
          </a:p>
          <a:p>
            <a:pPr>
              <a:lnSpc>
                <a:spcPct val="100000"/>
              </a:lnSpc>
              <a:spcBef>
                <a:spcPct val="15000"/>
              </a:spcBef>
              <a:buFontTx/>
              <a:buNone/>
            </a:pPr>
            <a:r>
              <a:rPr lang="zh-CN" altLang="en-US" sz="2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200" b="1">
                <a:latin typeface="微软雅黑" panose="020B0503020204020204" pitchFamily="34" charset="-122"/>
                <a:ea typeface="微软雅黑" panose="020B0503020204020204" pitchFamily="34" charset="-122"/>
              </a:rPr>
              <a:t>不仅取决于</a:t>
            </a:r>
          </a:p>
          <a:p>
            <a:pPr>
              <a:lnSpc>
                <a:spcPct val="100000"/>
              </a:lnSpc>
              <a:spcBef>
                <a:spcPct val="15000"/>
              </a:spcBef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算法、程序编写</a:t>
            </a:r>
          </a:p>
          <a:p>
            <a:pPr>
              <a:lnSpc>
                <a:spcPct val="100000"/>
              </a:lnSpc>
              <a:spcBef>
                <a:spcPct val="15000"/>
              </a:spcBef>
              <a:buFontTx/>
              <a:buNone/>
            </a:pPr>
            <a:r>
              <a:rPr lang="zh-CN" altLang="en-US" sz="2200" b="1">
                <a:latin typeface="微软雅黑" panose="020B0503020204020204" pitchFamily="34" charset="-122"/>
                <a:ea typeface="微软雅黑" panose="020B0503020204020204" pitchFamily="34" charset="-122"/>
              </a:rPr>
              <a:t>    而且取决于</a:t>
            </a:r>
          </a:p>
          <a:p>
            <a:pPr>
              <a:lnSpc>
                <a:spcPct val="100000"/>
              </a:lnSpc>
              <a:spcBef>
                <a:spcPct val="15000"/>
              </a:spcBef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语言处理系统</a:t>
            </a:r>
          </a:p>
          <a:p>
            <a:pPr>
              <a:lnSpc>
                <a:spcPct val="100000"/>
              </a:lnSpc>
              <a:spcBef>
                <a:spcPct val="15000"/>
              </a:spcBef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</a:t>
            </a:r>
          </a:p>
          <a:p>
            <a:pPr>
              <a:lnSpc>
                <a:spcPct val="100000"/>
              </a:lnSpc>
              <a:spcBef>
                <a:spcPct val="15000"/>
              </a:spcBef>
              <a:buFontTx/>
              <a:buNone/>
            </a:pPr>
            <a:r>
              <a:rPr lang="en-US" altLang="zh-CN" sz="2200" b="1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ISA-</a:t>
            </a:r>
            <a:r>
              <a:rPr lang="zh-CN" altLang="en-US" sz="2200" b="1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机器语言</a:t>
            </a:r>
            <a:endParaRPr lang="en-US" altLang="zh-CN" sz="2200" b="1">
              <a:solidFill>
                <a:srgbClr val="008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  <a:spcBef>
                <a:spcPct val="15000"/>
              </a:spcBef>
              <a:buFontTx/>
              <a:buNone/>
            </a:pPr>
            <a:r>
              <a:rPr lang="zh-CN" altLang="en-US" sz="2200" b="1">
                <a:solidFill>
                  <a:srgbClr val="008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微体系结构</a:t>
            </a:r>
          </a:p>
          <a:p>
            <a:pPr>
              <a:lnSpc>
                <a:spcPct val="130000"/>
              </a:lnSpc>
              <a:spcBef>
                <a:spcPct val="30000"/>
              </a:spcBef>
              <a:buFontTx/>
              <a:buNone/>
            </a:pPr>
            <a:endParaRPr lang="en-US" altLang="zh-CN" sz="2200" b="1">
              <a:solidFill>
                <a:srgbClr val="008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8564" name="Text Box 4"/>
          <p:cNvSpPr txBox="1">
            <a:spLocks noChangeArrowheads="1"/>
          </p:cNvSpPr>
          <p:nvPr/>
        </p:nvSpPr>
        <p:spPr bwMode="auto">
          <a:xfrm>
            <a:off x="1685926" y="4238625"/>
            <a:ext cx="2295525" cy="16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200" b="1">
                <a:ea typeface="微软雅黑" panose="020B0503020204020204" pitchFamily="34" charset="-122"/>
              </a:rPr>
              <a:t>不同计算机课程处于不同层次</a:t>
            </a:r>
          </a:p>
          <a:p>
            <a:pPr eaLnBrk="1" hangingPunct="1">
              <a:spcBef>
                <a:spcPct val="50000"/>
              </a:spcBef>
            </a:pPr>
            <a:r>
              <a:rPr lang="zh-CN" altLang="en-US" sz="2200" b="1">
                <a:ea typeface="微软雅黑" panose="020B0503020204020204" pitchFamily="34" charset="-122"/>
              </a:rPr>
              <a:t>必须将各层次关联起来解决问题</a:t>
            </a:r>
          </a:p>
        </p:txBody>
      </p:sp>
      <p:grpSp>
        <p:nvGrpSpPr>
          <p:cNvPr id="61445" name="Group 5"/>
          <p:cNvGrpSpPr>
            <a:grpSpLocks/>
          </p:cNvGrpSpPr>
          <p:nvPr/>
        </p:nvGrpSpPr>
        <p:grpSpPr bwMode="auto">
          <a:xfrm>
            <a:off x="4160839" y="1493838"/>
            <a:ext cx="6256337" cy="4591050"/>
            <a:chOff x="1661" y="941"/>
            <a:chExt cx="3941" cy="3203"/>
          </a:xfrm>
        </p:grpSpPr>
        <p:pic>
          <p:nvPicPr>
            <p:cNvPr id="61449" name="Picture 6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61" y="941"/>
              <a:ext cx="3941" cy="3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1450" name="Rectangle 7"/>
            <p:cNvSpPr>
              <a:spLocks noChangeArrowheads="1"/>
            </p:cNvSpPr>
            <p:nvPr/>
          </p:nvSpPr>
          <p:spPr bwMode="auto">
            <a:xfrm>
              <a:off x="2030" y="1395"/>
              <a:ext cx="2494" cy="652"/>
            </a:xfrm>
            <a:prstGeom prst="rect">
              <a:avLst/>
            </a:prstGeom>
            <a:solidFill>
              <a:srgbClr val="339966">
                <a:alpha val="23921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1451" name="Rectangle 8"/>
            <p:cNvSpPr>
              <a:spLocks noChangeArrowheads="1"/>
            </p:cNvSpPr>
            <p:nvPr/>
          </p:nvSpPr>
          <p:spPr bwMode="auto">
            <a:xfrm>
              <a:off x="2030" y="2755"/>
              <a:ext cx="2466" cy="1333"/>
            </a:xfrm>
            <a:prstGeom prst="rect">
              <a:avLst/>
            </a:prstGeom>
            <a:solidFill>
              <a:srgbClr val="FF9900">
                <a:alpha val="18039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  <p:sp>
          <p:nvSpPr>
            <p:cNvPr id="61452" name="Rectangle 9"/>
            <p:cNvSpPr>
              <a:spLocks noChangeArrowheads="1"/>
            </p:cNvSpPr>
            <p:nvPr/>
          </p:nvSpPr>
          <p:spPr bwMode="auto">
            <a:xfrm>
              <a:off x="2030" y="2047"/>
              <a:ext cx="2494" cy="311"/>
            </a:xfrm>
            <a:prstGeom prst="rect">
              <a:avLst/>
            </a:prstGeom>
            <a:solidFill>
              <a:srgbClr val="33CC33">
                <a:alpha val="25882"/>
              </a:srgb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endParaRPr lang="zh-CN" altLang="en-US"/>
            </a:p>
          </p:txBody>
        </p:sp>
      </p:grpSp>
      <p:sp>
        <p:nvSpPr>
          <p:cNvPr id="61446" name="Text Box 10"/>
          <p:cNvSpPr txBox="1">
            <a:spLocks noChangeArrowheads="1"/>
          </p:cNvSpPr>
          <p:nvPr/>
        </p:nvSpPr>
        <p:spPr bwMode="auto">
          <a:xfrm>
            <a:off x="4340225" y="773114"/>
            <a:ext cx="6076950" cy="796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100" b="1">
                <a:ea typeface="微软雅黑" panose="020B0503020204020204" pitchFamily="34" charset="-122"/>
              </a:rPr>
              <a:t>功能</a:t>
            </a:r>
            <a:r>
              <a:rPr lang="zh-CN" altLang="en-US" sz="2100" b="1">
                <a:solidFill>
                  <a:srgbClr val="FF0000"/>
                </a:solidFill>
                <a:ea typeface="微软雅黑" panose="020B0503020204020204" pitchFamily="34" charset="-122"/>
              </a:rPr>
              <a:t>转换</a:t>
            </a:r>
            <a:r>
              <a:rPr lang="zh-CN" altLang="en-US" sz="2100" b="1">
                <a:ea typeface="微软雅黑" panose="020B0503020204020204" pitchFamily="34" charset="-122"/>
              </a:rPr>
              <a:t>：上层是下层的</a:t>
            </a:r>
            <a:r>
              <a:rPr lang="zh-CN" altLang="en-US" sz="2100" b="1">
                <a:solidFill>
                  <a:srgbClr val="FF0000"/>
                </a:solidFill>
                <a:ea typeface="微软雅黑" panose="020B0503020204020204" pitchFamily="34" charset="-122"/>
              </a:rPr>
              <a:t>抽象</a:t>
            </a:r>
            <a:r>
              <a:rPr lang="zh-CN" altLang="en-US" sz="2100" b="1">
                <a:ea typeface="微软雅黑" panose="020B0503020204020204" pitchFamily="34" charset="-122"/>
              </a:rPr>
              <a:t>，下层是上层的</a:t>
            </a:r>
            <a:r>
              <a:rPr lang="zh-CN" altLang="en-US" sz="2100" b="1">
                <a:solidFill>
                  <a:srgbClr val="FF0000"/>
                </a:solidFill>
                <a:ea typeface="微软雅黑" panose="020B0503020204020204" pitchFamily="34" charset="-122"/>
              </a:rPr>
              <a:t>实现</a:t>
            </a:r>
          </a:p>
          <a:p>
            <a:pPr eaLnBrk="1" hangingPunct="1">
              <a:spcBef>
                <a:spcPct val="20000"/>
              </a:spcBef>
            </a:pPr>
            <a:r>
              <a:rPr lang="zh-CN" altLang="en-US" sz="2100" b="1">
                <a:solidFill>
                  <a:srgbClr val="FF0000"/>
                </a:solidFill>
                <a:ea typeface="微软雅黑" panose="020B0503020204020204" pitchFamily="34" charset="-122"/>
              </a:rPr>
              <a:t>底层为上层提供支撑环境！</a:t>
            </a:r>
          </a:p>
        </p:txBody>
      </p:sp>
      <p:sp>
        <p:nvSpPr>
          <p:cNvPr id="578571" name="Text Box 11"/>
          <p:cNvSpPr txBox="1">
            <a:spLocks noChangeArrowheads="1"/>
          </p:cNvSpPr>
          <p:nvPr/>
        </p:nvSpPr>
        <p:spPr bwMode="auto">
          <a:xfrm>
            <a:off x="1658939" y="6219826"/>
            <a:ext cx="8937625" cy="396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000" b="1">
                <a:solidFill>
                  <a:srgbClr val="CC3300"/>
                </a:solidFill>
                <a:ea typeface="微软雅黑" panose="020B0503020204020204" pitchFamily="34" charset="-122"/>
              </a:rPr>
              <a:t>最高层抽象就是点点鼠标、拖拖图标、敲敲键盘，但这背后有多少层转化啊！</a:t>
            </a:r>
          </a:p>
        </p:txBody>
      </p:sp>
      <p:sp>
        <p:nvSpPr>
          <p:cNvPr id="61448" name="灯片编号占位符 11"/>
          <p:cNvSpPr>
            <a:spLocks noGrp="1"/>
          </p:cNvSpPr>
          <p:nvPr>
            <p:ph type="sldNum" sz="quarter" idx="429496729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/>
              <a:t> </a:t>
            </a:r>
          </a:p>
        </p:txBody>
      </p:sp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2438400" y="3821390"/>
            <a:ext cx="27432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2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ISA</a:t>
            </a:r>
            <a:r>
              <a:rPr lang="zh-CN" altLang="en-US" sz="2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是对硬件的抽象</a:t>
            </a:r>
          </a:p>
        </p:txBody>
      </p:sp>
      <p:sp>
        <p:nvSpPr>
          <p:cNvPr id="14" name="Text Box 5"/>
          <p:cNvSpPr txBox="1">
            <a:spLocks noChangeArrowheads="1"/>
          </p:cNvSpPr>
          <p:nvPr/>
        </p:nvSpPr>
        <p:spPr bwMode="auto">
          <a:xfrm>
            <a:off x="8534400" y="3226770"/>
            <a:ext cx="227171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zh-CN" altLang="en-US" sz="2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所有软件功能都建立在</a:t>
            </a:r>
            <a:r>
              <a:rPr lang="en-US" altLang="zh-CN" sz="2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ISA</a:t>
            </a:r>
            <a:r>
              <a:rPr lang="zh-CN" altLang="en-US" sz="2200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之上</a:t>
            </a:r>
          </a:p>
        </p:txBody>
      </p:sp>
      <p:sp>
        <p:nvSpPr>
          <p:cNvPr id="15" name="Rectangle 1"/>
          <p:cNvSpPr>
            <a:spLocks/>
          </p:cNvSpPr>
          <p:nvPr/>
        </p:nvSpPr>
        <p:spPr bwMode="auto">
          <a:xfrm>
            <a:off x="1524000" y="-3949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Rectangle 2"/>
          <p:cNvSpPr>
            <a:spLocks/>
          </p:cNvSpPr>
          <p:nvPr/>
        </p:nvSpPr>
        <p:spPr bwMode="auto">
          <a:xfrm>
            <a:off x="9586913" y="22225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>
            <a:prstTxWarp prst="textNoShape">
              <a:avLst/>
            </a:prstTxWarp>
          </a:bodyPr>
          <a:lstStyle/>
          <a:p>
            <a:pPr algn="l"/>
            <a:r>
              <a:rPr lang="en-US" sz="1200">
                <a:solidFill>
                  <a:srgbClr val="FFFFFF"/>
                </a:solidFill>
                <a:ea typeface="Gill Sans" charset="0"/>
                <a:cs typeface="Gill Sans" charset="0"/>
              </a:rPr>
              <a:t>HIT</a:t>
            </a:r>
          </a:p>
        </p:txBody>
      </p:sp>
    </p:spTree>
    <p:extLst>
      <p:ext uri="{BB962C8B-B14F-4D97-AF65-F5344CB8AC3E}">
        <p14:creationId xmlns:p14="http://schemas.microsoft.com/office/powerpoint/2010/main" val="1832994978"/>
      </p:ext>
    </p:extLst>
  </p:cSld>
  <p:clrMapOvr>
    <a:masterClrMapping/>
  </p:clrMapOvr>
  <p:transition>
    <p:zo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78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78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78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78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785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785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5785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578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5785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2" dur="500"/>
                                        <p:tgtEl>
                                          <p:spTgt spid="5785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8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578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8571" grpId="0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object 2"/>
          <p:cNvSpPr>
            <a:spLocks noChangeArrowheads="1"/>
          </p:cNvSpPr>
          <p:nvPr/>
        </p:nvSpPr>
        <p:spPr bwMode="auto">
          <a:xfrm>
            <a:off x="2211388" y="1600200"/>
            <a:ext cx="7340600" cy="4283226"/>
          </a:xfrm>
          <a:prstGeom prst="rect">
            <a:avLst/>
          </a:prstGeom>
          <a:blipFill dpi="0" rotWithShape="1">
            <a:blip r:embed="rId2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/>
          <a:p>
            <a:pPr algn="l" defTabSz="870875" eaLnBrk="0" hangingPunct="0"/>
            <a:endParaRPr lang="zh-CN" altLang="zh-CN" sz="3048">
              <a:latin typeface="Arial" pitchFamily="34" charset="0"/>
              <a:ea typeface="黑体" pitchFamily="49" charset="-122"/>
              <a:cs typeface="+mn-cs"/>
            </a:endParaRPr>
          </a:p>
        </p:txBody>
      </p:sp>
      <p:sp>
        <p:nvSpPr>
          <p:cNvPr id="26627" name="object 3"/>
          <p:cNvSpPr txBox="1">
            <a:spLocks noChangeArrowheads="1"/>
          </p:cNvSpPr>
          <p:nvPr/>
        </p:nvSpPr>
        <p:spPr bwMode="auto">
          <a:xfrm>
            <a:off x="3511550" y="152401"/>
            <a:ext cx="5327650" cy="5790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12700">
              <a:defRPr sz="20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1pPr>
            <a:lvl2pPr>
              <a:defRPr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3pPr>
            <a:lvl4pPr>
              <a:defRPr sz="14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4pPr>
            <a:lvl5pPr>
              <a:defRPr sz="12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5pPr>
            <a:lvl6pPr eaLnBrk="0" hangingPunct="0">
              <a:defRPr sz="12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6pPr>
            <a:lvl7pPr eaLnBrk="0" hangingPunct="0">
              <a:defRPr sz="12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7pPr>
            <a:lvl8pPr eaLnBrk="0" hangingPunct="0">
              <a:defRPr sz="12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8pPr>
            <a:lvl9pPr eaLnBrk="0" hangingPunct="0">
              <a:defRPr sz="12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9pPr>
          </a:lstStyle>
          <a:p>
            <a:pPr marL="12095" algn="l" defTabSz="870875" eaLnBrk="0" hangingPunct="0">
              <a:lnSpc>
                <a:spcPts val="4548"/>
              </a:lnSpc>
            </a:pPr>
            <a:r>
              <a:rPr lang="en-US" altLang="zh-CN" sz="381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I</a:t>
            </a:r>
            <a:r>
              <a:rPr lang="zh-CN" altLang="zh-CN" sz="3810" dirty="0">
                <a:solidFill>
                  <a:srgbClr val="000000"/>
                </a:solidFill>
                <a:latin typeface="Times New Roman" pitchFamily="18" charset="0"/>
                <a:cs typeface="Times New Roman" pitchFamily="18" charset="0"/>
              </a:rPr>
              <a:t>CS</a:t>
            </a:r>
            <a:r>
              <a:rPr lang="zh-CN" altLang="zh-CN" sz="3810" dirty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+mn-cs"/>
              </a:rPr>
              <a:t>课程设置的特点</a:t>
            </a:r>
          </a:p>
        </p:txBody>
      </p:sp>
      <p:sp>
        <p:nvSpPr>
          <p:cNvPr id="26628" name="object 4"/>
          <p:cNvSpPr txBox="1">
            <a:spLocks noChangeArrowheads="1"/>
          </p:cNvSpPr>
          <p:nvPr/>
        </p:nvSpPr>
        <p:spPr bwMode="auto">
          <a:xfrm>
            <a:off x="2060575" y="914401"/>
            <a:ext cx="4922838" cy="3930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marL="12700">
              <a:defRPr sz="20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1pPr>
            <a:lvl2pPr>
              <a:defRPr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2pPr>
            <a:lvl3pPr>
              <a:defRPr sz="16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3pPr>
            <a:lvl4pPr>
              <a:defRPr sz="14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4pPr>
            <a:lvl5pPr>
              <a:defRPr sz="12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5pPr>
            <a:lvl6pPr eaLnBrk="0" hangingPunct="0">
              <a:defRPr sz="12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6pPr>
            <a:lvl7pPr eaLnBrk="0" hangingPunct="0">
              <a:defRPr sz="12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7pPr>
            <a:lvl8pPr eaLnBrk="0" hangingPunct="0">
              <a:defRPr sz="12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8pPr>
            <a:lvl9pPr eaLnBrk="0" hangingPunct="0">
              <a:defRPr sz="1200">
                <a:solidFill>
                  <a:schemeClr val="tx1"/>
                </a:solidFill>
                <a:latin typeface="Verdana" pitchFamily="34" charset="0"/>
                <a:ea typeface="ＭＳ Ｐゴシック" pitchFamily="34" charset="-128"/>
              </a:defRPr>
            </a:lvl9pPr>
          </a:lstStyle>
          <a:p>
            <a:pPr marL="12095" algn="l" defTabSz="870875" eaLnBrk="0" hangingPunct="0">
              <a:lnSpc>
                <a:spcPts val="3095"/>
              </a:lnSpc>
            </a:pPr>
            <a:r>
              <a:rPr lang="zh-CN" altLang="zh-CN" sz="2191" dirty="0">
                <a:solidFill>
                  <a:srgbClr val="D24717"/>
                </a:solidFill>
                <a:latin typeface="Wingdings" pitchFamily="2" charset="2"/>
                <a:cs typeface="+mn-cs"/>
              </a:rPr>
              <a:t></a:t>
            </a:r>
            <a:r>
              <a:rPr lang="zh-CN" altLang="zh-CN" sz="2191" dirty="0">
                <a:solidFill>
                  <a:srgbClr val="D24717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zh-CN" altLang="zh-CN" sz="2667" dirty="0">
                <a:solidFill>
                  <a:srgbClr val="000000"/>
                </a:solidFill>
                <a:latin typeface="黑体" pitchFamily="49" charset="-122"/>
                <a:ea typeface="黑体" pitchFamily="49" charset="-122"/>
                <a:cs typeface="+mn-cs"/>
              </a:rPr>
              <a:t>高度浓缩简化“硬件类课程”</a:t>
            </a:r>
          </a:p>
        </p:txBody>
      </p:sp>
    </p:spTree>
    <p:extLst>
      <p:ext uri="{BB962C8B-B14F-4D97-AF65-F5344CB8AC3E}">
        <p14:creationId xmlns:p14="http://schemas.microsoft.com/office/powerpoint/2010/main" val="2526467320"/>
      </p:ext>
    </p:extLst>
  </p:cSld>
  <p:clrMapOvr>
    <a:masterClrMapping/>
  </p:clrMapOvr>
  <p:transition>
    <p:zoom/>
  </p:transition>
</p:sld>
</file>

<file path=ppt/theme/theme1.xml><?xml version="1.0" encoding="utf-8"?>
<a:theme xmlns:a="http://schemas.openxmlformats.org/drawingml/2006/main" name="Title Slid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99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CA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Slide">
      <a:majorFont>
        <a:latin typeface="Calibri Bold"/>
        <a:ea typeface="ヒラギノ角ゴ ProN W6"/>
        <a:cs typeface="ヒラギノ角ゴ ProN W6"/>
      </a:majorFont>
      <a:minorFont>
        <a:latin typeface="Calibri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Slid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itle and Content">
  <a:themeElements>
    <a:clrScheme name="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99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CA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and Content">
      <a:majorFont>
        <a:latin typeface="Calibri Bold"/>
        <a:ea typeface="ヒラギノ角ゴ ProN W6"/>
        <a:cs typeface="ヒラギノ角ゴ ProN W6"/>
      </a:majorFont>
      <a:minorFont>
        <a:latin typeface="Calibri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and 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itle Only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99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CA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Only">
      <a:majorFont>
        <a:latin typeface="Calibri Bold"/>
        <a:ea typeface="ヒラギノ角ゴ ProN W6"/>
        <a:cs typeface="ヒラギノ角ゴ ProN W6"/>
      </a:majorFont>
      <a:minorFont>
        <a:latin typeface="Calibri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Onl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Default Design">
  <a:themeElements>
    <a:clrScheme name="Default Design 2">
      <a:dk1>
        <a:srgbClr val="000000"/>
      </a:dk1>
      <a:lt1>
        <a:srgbClr val="FFFFFF"/>
      </a:lt1>
      <a:dk2>
        <a:srgbClr val="000000"/>
      </a:dk2>
      <a:lt2>
        <a:srgbClr val="999999"/>
      </a:lt2>
      <a:accent1>
        <a:srgbClr val="5C65C2"/>
      </a:accent1>
      <a:accent2>
        <a:srgbClr val="7F96D2"/>
      </a:accent2>
      <a:accent3>
        <a:srgbClr val="FFFFFF"/>
      </a:accent3>
      <a:accent4>
        <a:srgbClr val="000000"/>
      </a:accent4>
      <a:accent5>
        <a:srgbClr val="B5B8DD"/>
      </a:accent5>
      <a:accent6>
        <a:srgbClr val="7287BE"/>
      </a:accent6>
      <a:hlink>
        <a:srgbClr val="97B8E1"/>
      </a:hlink>
      <a:folHlink>
        <a:srgbClr val="6B82D7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黑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黑体" pitchFamily="2" charset="-122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99999"/>
        </a:lt2>
        <a:accent1>
          <a:srgbClr val="5C65C2"/>
        </a:accent1>
        <a:accent2>
          <a:srgbClr val="7F96D2"/>
        </a:accent2>
        <a:accent3>
          <a:srgbClr val="FFFFFF"/>
        </a:accent3>
        <a:accent4>
          <a:srgbClr val="000000"/>
        </a:accent4>
        <a:accent5>
          <a:srgbClr val="B5B8DD"/>
        </a:accent5>
        <a:accent6>
          <a:srgbClr val="7287BE"/>
        </a:accent6>
        <a:hlink>
          <a:srgbClr val="97B8E1"/>
        </a:hlink>
        <a:folHlink>
          <a:srgbClr val="6B82D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918A82"/>
        </a:lt2>
        <a:accent1>
          <a:srgbClr val="822DDC"/>
        </a:accent1>
        <a:accent2>
          <a:srgbClr val="9B7BEA"/>
        </a:accent2>
        <a:accent3>
          <a:srgbClr val="FFFFFF"/>
        </a:accent3>
        <a:accent4>
          <a:srgbClr val="000000"/>
        </a:accent4>
        <a:accent5>
          <a:srgbClr val="C1ADEB"/>
        </a:accent5>
        <a:accent6>
          <a:srgbClr val="8C6FD4"/>
        </a:accent6>
        <a:hlink>
          <a:srgbClr val="A691EE"/>
        </a:hlink>
        <a:folHlink>
          <a:srgbClr val="754FE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FF"/>
        </a:lt1>
        <a:dk2>
          <a:srgbClr val="000000"/>
        </a:dk2>
        <a:lt2>
          <a:srgbClr val="918A82"/>
        </a:lt2>
        <a:accent1>
          <a:srgbClr val="218B38"/>
        </a:accent1>
        <a:accent2>
          <a:srgbClr val="52D544"/>
        </a:accent2>
        <a:accent3>
          <a:srgbClr val="FFFFFF"/>
        </a:accent3>
        <a:accent4>
          <a:srgbClr val="000000"/>
        </a:accent4>
        <a:accent5>
          <a:srgbClr val="ABC4AE"/>
        </a:accent5>
        <a:accent6>
          <a:srgbClr val="49C13D"/>
        </a:accent6>
        <a:hlink>
          <a:srgbClr val="75DC75"/>
        </a:hlink>
        <a:folHlink>
          <a:srgbClr val="45B02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918A82"/>
        </a:lt2>
        <a:accent1>
          <a:srgbClr val="CB3974"/>
        </a:accent1>
        <a:accent2>
          <a:srgbClr val="DA779F"/>
        </a:accent2>
        <a:accent3>
          <a:srgbClr val="FFFFFF"/>
        </a:accent3>
        <a:accent4>
          <a:srgbClr val="000000"/>
        </a:accent4>
        <a:accent5>
          <a:srgbClr val="E2AEBC"/>
        </a:accent5>
        <a:accent6>
          <a:srgbClr val="C56B90"/>
        </a:accent6>
        <a:hlink>
          <a:srgbClr val="DE8CAE"/>
        </a:hlink>
        <a:folHlink>
          <a:srgbClr val="D4638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918A82"/>
        </a:lt2>
        <a:accent1>
          <a:srgbClr val="EB9E0C"/>
        </a:accent1>
        <a:accent2>
          <a:srgbClr val="E7C76F"/>
        </a:accent2>
        <a:accent3>
          <a:srgbClr val="FFFFFF"/>
        </a:accent3>
        <a:accent4>
          <a:srgbClr val="000000"/>
        </a:accent4>
        <a:accent5>
          <a:srgbClr val="F3CCAA"/>
        </a:accent5>
        <a:accent6>
          <a:srgbClr val="D1B464"/>
        </a:accent6>
        <a:hlink>
          <a:srgbClr val="F3DC97"/>
        </a:hlink>
        <a:folHlink>
          <a:srgbClr val="E3B54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template2007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00000"/>
      </a:hlink>
      <a:folHlink>
        <a:srgbClr val="C00000"/>
      </a:folHlink>
    </a:clrScheme>
    <a:fontScheme name="Custom 1">
      <a:majorFont>
        <a:latin typeface="Arial Narrow"/>
        <a:ea typeface=""/>
        <a:cs typeface=""/>
      </a:majorFont>
      <a:minorFont>
        <a:latin typeface="Arial Narrow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rgbClr val="CC0000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25400" cap="flat" cmpd="sng" algn="ctr">
          <a:solidFill>
            <a:srgbClr val="CC0000"/>
          </a:solidFill>
          <a:prstDash val="solid"/>
          <a:round/>
          <a:headEnd type="none" w="med" len="med"/>
          <a:tailEnd type="triangl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altLang="en-US" sz="2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Narrow" pitchFamily="34" charset="0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dirty="0" smtClean="0">
            <a:latin typeface="Calibri" pitchFamily="34" charset="0"/>
          </a:defRPr>
        </a:defPPr>
      </a:lstStyle>
    </a:txDef>
  </a:objectDefaults>
  <a:extraClrSchemeLst>
    <a:extraClrScheme>
      <a:clrScheme name="class1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lass1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lass1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5802</TotalTime>
  <Pages>0</Pages>
  <Words>2837</Words>
  <Characters>0</Characters>
  <Application>Microsoft Office PowerPoint</Application>
  <PresentationFormat>宽屏</PresentationFormat>
  <Lines>0</Lines>
  <Paragraphs>490</Paragraphs>
  <Slides>43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5</vt:i4>
      </vt:variant>
      <vt:variant>
        <vt:lpstr>幻灯片标题</vt:lpstr>
      </vt:variant>
      <vt:variant>
        <vt:i4>43</vt:i4>
      </vt:variant>
    </vt:vector>
  </HeadingPairs>
  <TitlesOfParts>
    <vt:vector size="67" baseType="lpstr">
      <vt:lpstr>Gill Sans</vt:lpstr>
      <vt:lpstr>Lucida Grande</vt:lpstr>
      <vt:lpstr>Monaco</vt:lpstr>
      <vt:lpstr>ＭＳ Ｐゴシック</vt:lpstr>
      <vt:lpstr>Zapf Dingbats</vt:lpstr>
      <vt:lpstr>ヒラギノ角ゴ ProN W3</vt:lpstr>
      <vt:lpstr>ヒラギノ角ゴ ProN W6</vt:lpstr>
      <vt:lpstr>黑体</vt:lpstr>
      <vt:lpstr>宋体</vt:lpstr>
      <vt:lpstr>微软雅黑</vt:lpstr>
      <vt:lpstr>Arial</vt:lpstr>
      <vt:lpstr>Arial Narrow</vt:lpstr>
      <vt:lpstr>Calibri</vt:lpstr>
      <vt:lpstr>Calibri Bold</vt:lpstr>
      <vt:lpstr>Comic Sans MS</vt:lpstr>
      <vt:lpstr>Courier New</vt:lpstr>
      <vt:lpstr>Times New Roman</vt:lpstr>
      <vt:lpstr>Wingdings</vt:lpstr>
      <vt:lpstr>Wingdings 2</vt:lpstr>
      <vt:lpstr>Title Slide</vt:lpstr>
      <vt:lpstr>Title and Content</vt:lpstr>
      <vt:lpstr>Title Only</vt:lpstr>
      <vt:lpstr>Default Design</vt:lpstr>
      <vt:lpstr>template2007</vt:lpstr>
      <vt:lpstr>PowerPoint 演示文稿</vt:lpstr>
      <vt:lpstr>计算机学科的特色</vt:lpstr>
      <vt:lpstr>计算机学科的特色</vt:lpstr>
      <vt:lpstr>计算机学科的特色</vt:lpstr>
      <vt:lpstr>本科教学的挑战</vt:lpstr>
      <vt:lpstr>PowerPoint 演示文稿</vt:lpstr>
      <vt:lpstr>计算机系统能力培养</vt:lpstr>
      <vt:lpstr>计算机系统层次模型</vt:lpstr>
      <vt:lpstr>PowerPoint 演示文稿</vt:lpstr>
      <vt:lpstr>Introduction to Computer Systems</vt:lpstr>
      <vt:lpstr>Introduction to Computer Systems</vt:lpstr>
      <vt:lpstr>Introduction to Computer Systems</vt:lpstr>
      <vt:lpstr>PowerPoint 演示文稿</vt:lpstr>
      <vt:lpstr>本课程的要点</vt:lpstr>
      <vt:lpstr>一、课程主题</vt:lpstr>
      <vt:lpstr>二、五个现实 现实 #1:  int不是整数, float不是实数</vt:lpstr>
      <vt:lpstr>计算机的算法/算术</vt:lpstr>
      <vt:lpstr>现实 #2:  你不得不懂汇编</vt:lpstr>
      <vt:lpstr>现实#3:存储器 RAM随机存储器是一个非物理抽象</vt:lpstr>
      <vt:lpstr>例：存储引用Bug</vt:lpstr>
      <vt:lpstr>PowerPoint 演示文稿</vt:lpstr>
      <vt:lpstr>存储引用错</vt:lpstr>
      <vt:lpstr>现实#4: 性能比渐进复杂性更重要 </vt:lpstr>
      <vt:lpstr>例：内存系统性能</vt:lpstr>
      <vt:lpstr>为什么性能不同</vt:lpstr>
      <vt:lpstr>现实#5: 计算机比执行程序做的多得多</vt:lpstr>
      <vt:lpstr>三、可执行程序是怎么生成的？</vt:lpstr>
      <vt:lpstr>PowerPoint 演示文稿</vt:lpstr>
      <vt:lpstr>PowerPoint 演示文稿</vt:lpstr>
      <vt:lpstr>教材</vt:lpstr>
      <vt:lpstr>助教：刘远博  霍宇桐</vt:lpstr>
      <vt:lpstr>政策: 实验和检查</vt:lpstr>
      <vt:lpstr>其他课堂规则</vt:lpstr>
      <vt:lpstr>教学与考核</vt:lpstr>
      <vt:lpstr>课程不能容忍的行为-欺骗</vt:lpstr>
      <vt:lpstr>课程不能容忍的行为-欺骗</vt:lpstr>
      <vt:lpstr>主题1：程序与数据</vt:lpstr>
      <vt:lpstr>主题2：存储器层次</vt:lpstr>
      <vt:lpstr>主题3：异常控制流</vt:lpstr>
      <vt:lpstr> 主题4：虚拟存储器</vt:lpstr>
      <vt:lpstr>回答以下问题</vt:lpstr>
      <vt:lpstr>回答以下问题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Computer Systems 15-213/18-243, spring 2009 1st Lecture, Jan. 12th</dc:title>
  <dc:creator>Markus Pueschel</dc:creator>
  <dc:description>Redesign of slides created by Randal E. Bryant and David R. O'Hallaron</dc:description>
  <cp:lastModifiedBy>LHW</cp:lastModifiedBy>
  <cp:revision>217</cp:revision>
  <cp:lastPrinted>2011-08-30T03:47:10Z</cp:lastPrinted>
  <dcterms:created xsi:type="dcterms:W3CDTF">2012-08-28T17:04:18Z</dcterms:created>
  <dcterms:modified xsi:type="dcterms:W3CDTF">2023-02-21T01:46:05Z</dcterms:modified>
</cp:coreProperties>
</file>